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08096" y="2622295"/>
            <a:ext cx="5575807" cy="10788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A1A2D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8E96C4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A1A2D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8E96C4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A1A2D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A1A2D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7684" y="499313"/>
            <a:ext cx="10936630" cy="512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A1A2D"/>
                </a:solidFill>
                <a:latin typeface="Cambria"/>
                <a:cs typeface="Cambr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49653" y="3180911"/>
            <a:ext cx="6033134" cy="2278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8E96C4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35940" y="6616700"/>
            <a:ext cx="1346835" cy="1873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487150" y="6616700"/>
            <a:ext cx="179704" cy="18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AAB4DF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28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17.png"/><Relationship Id="rId4" Type="http://schemas.openxmlformats.org/officeDocument/2006/relationships/image" Target="../media/image42.png"/><Relationship Id="rId5" Type="http://schemas.openxmlformats.org/officeDocument/2006/relationships/image" Target="../media/image21.png"/><Relationship Id="rId6" Type="http://schemas.openxmlformats.org/officeDocument/2006/relationships/image" Target="../media/image12.png"/><Relationship Id="rId7" Type="http://schemas.openxmlformats.org/officeDocument/2006/relationships/image" Target="../media/image4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36.png"/><Relationship Id="rId5" Type="http://schemas.openxmlformats.org/officeDocument/2006/relationships/image" Target="../media/image46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3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1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11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Relationship Id="rId7" Type="http://schemas.openxmlformats.org/officeDocument/2006/relationships/image" Target="../media/image2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/>
          <p:nvPr/>
        </p:nvSpPr>
        <p:spPr>
          <a:xfrm>
            <a:off x="627684" y="2686888"/>
            <a:ext cx="6284595" cy="1222375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4610"/>
              </a:lnSpc>
              <a:spcBef>
                <a:spcPts val="400"/>
              </a:spcBef>
            </a:pPr>
            <a:r>
              <a:rPr dirty="0" sz="4000" b="1">
                <a:solidFill>
                  <a:srgbClr val="FFFFFF"/>
                </a:solidFill>
                <a:latin typeface="Cambria"/>
                <a:cs typeface="Cambria"/>
              </a:rPr>
              <a:t>A</a:t>
            </a:r>
            <a:r>
              <a:rPr dirty="0" sz="4000" spc="-55" b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4000" b="1">
                <a:solidFill>
                  <a:srgbClr val="FFFFFF"/>
                </a:solidFill>
                <a:latin typeface="Cambria"/>
                <a:cs typeface="Cambria"/>
              </a:rPr>
              <a:t>TURNKEY</a:t>
            </a:r>
            <a:r>
              <a:rPr dirty="0" sz="4000" spc="-45" b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4000" spc="-10" b="1">
                <a:solidFill>
                  <a:srgbClr val="FFFFFF"/>
                </a:solidFill>
                <a:latin typeface="Cambria"/>
                <a:cs typeface="Cambria"/>
              </a:rPr>
              <a:t>GROCERY </a:t>
            </a:r>
            <a:r>
              <a:rPr dirty="0" sz="4000" b="1">
                <a:solidFill>
                  <a:srgbClr val="FFFFFF"/>
                </a:solidFill>
                <a:latin typeface="Cambria"/>
                <a:cs typeface="Cambria"/>
              </a:rPr>
              <a:t>FRANCHISE</a:t>
            </a:r>
            <a:r>
              <a:rPr dirty="0" sz="4000" spc="-75" b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4000" spc="-20" b="1">
                <a:solidFill>
                  <a:srgbClr val="FFFFFF"/>
                </a:solidFill>
                <a:latin typeface="Cambria"/>
                <a:cs typeface="Cambria"/>
              </a:rPr>
              <a:t>OPPORTUNITY</a:t>
            </a:r>
            <a:endParaRPr sz="40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7684" y="4226179"/>
            <a:ext cx="49580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i="1">
                <a:solidFill>
                  <a:srgbClr val="F5B889"/>
                </a:solidFill>
                <a:latin typeface="Calibri"/>
                <a:cs typeface="Calibri"/>
              </a:rPr>
              <a:t>Proven</a:t>
            </a:r>
            <a:r>
              <a:rPr dirty="0" sz="1800" spc="-35" i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800" i="1">
                <a:solidFill>
                  <a:srgbClr val="F5B889"/>
                </a:solidFill>
                <a:latin typeface="Calibri"/>
                <a:cs typeface="Calibri"/>
              </a:rPr>
              <a:t>Format</a:t>
            </a:r>
            <a:r>
              <a:rPr dirty="0" sz="1800" spc="395" i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800" i="1">
                <a:solidFill>
                  <a:srgbClr val="F5B889"/>
                </a:solidFill>
                <a:latin typeface="Calibri"/>
                <a:cs typeface="Calibri"/>
              </a:rPr>
              <a:t>•</a:t>
            </a:r>
            <a:r>
              <a:rPr dirty="0" sz="1800" spc="390" i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800" spc="-20" i="1">
                <a:solidFill>
                  <a:srgbClr val="F5B889"/>
                </a:solidFill>
                <a:latin typeface="Calibri"/>
                <a:cs typeface="Calibri"/>
              </a:rPr>
              <a:t>Trusted</a:t>
            </a:r>
            <a:r>
              <a:rPr dirty="0" sz="1800" spc="-30" i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800" i="1">
                <a:solidFill>
                  <a:srgbClr val="F5B889"/>
                </a:solidFill>
                <a:latin typeface="Calibri"/>
                <a:cs typeface="Calibri"/>
              </a:rPr>
              <a:t>Brand</a:t>
            </a:r>
            <a:r>
              <a:rPr dirty="0" sz="1800" spc="340" i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800" i="1">
                <a:solidFill>
                  <a:srgbClr val="F5B889"/>
                </a:solidFill>
                <a:latin typeface="Calibri"/>
                <a:cs typeface="Calibri"/>
              </a:rPr>
              <a:t>•</a:t>
            </a:r>
            <a:r>
              <a:rPr dirty="0" sz="1800" spc="395" i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800" i="1">
                <a:solidFill>
                  <a:srgbClr val="F5B889"/>
                </a:solidFill>
                <a:latin typeface="Calibri"/>
                <a:cs typeface="Calibri"/>
              </a:rPr>
              <a:t>Simple</a:t>
            </a:r>
            <a:r>
              <a:rPr dirty="0" sz="1800" spc="-20" i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800" spc="-10" i="1">
                <a:solidFill>
                  <a:srgbClr val="F5B889"/>
                </a:solidFill>
                <a:latin typeface="Calibri"/>
                <a:cs typeface="Calibri"/>
              </a:rPr>
              <a:t>Economics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7684" y="6015634"/>
            <a:ext cx="92075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G</a:t>
            </a:r>
            <a:r>
              <a:rPr dirty="0" sz="1200" spc="-7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R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O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C</a:t>
            </a:r>
            <a:r>
              <a:rPr dirty="0" sz="1200" spc="-7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E</a:t>
            </a:r>
            <a:r>
              <a:rPr dirty="0" sz="1200" spc="-9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R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I</a:t>
            </a:r>
            <a:r>
              <a:rPr dirty="0" sz="1200" spc="-7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E</a:t>
            </a:r>
            <a:r>
              <a:rPr dirty="0" sz="1200" spc="-9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50">
                <a:solidFill>
                  <a:srgbClr val="AAB4DF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38459" y="6015634"/>
            <a:ext cx="132143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2100" indent="-279400">
              <a:lnSpc>
                <a:spcPct val="100000"/>
              </a:lnSpc>
              <a:spcBef>
                <a:spcPts val="100"/>
              </a:spcBef>
              <a:buChar char="•"/>
              <a:tabLst>
                <a:tab pos="292100" algn="l"/>
              </a:tabLst>
            </a:pP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F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R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E</a:t>
            </a:r>
            <a:r>
              <a:rPr dirty="0" sz="1200" spc="-9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S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H</a:t>
            </a:r>
            <a:r>
              <a:rPr dirty="0" sz="1200" spc="44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F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O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O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50">
                <a:solidFill>
                  <a:srgbClr val="AAB4DF"/>
                </a:solidFill>
                <a:latin typeface="Calibri"/>
                <a:cs typeface="Calibri"/>
              </a:rPr>
              <a:t>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44434" y="6015634"/>
            <a:ext cx="135890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5275" indent="-282575">
              <a:lnSpc>
                <a:spcPct val="100000"/>
              </a:lnSpc>
              <a:spcBef>
                <a:spcPts val="100"/>
              </a:spcBef>
              <a:buChar char="•"/>
              <a:tabLst>
                <a:tab pos="295275" algn="l"/>
              </a:tabLst>
            </a:pP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D</a:t>
            </a:r>
            <a:r>
              <a:rPr dirty="0" sz="1200" spc="-8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A</a:t>
            </a:r>
            <a:r>
              <a:rPr dirty="0" sz="1200" spc="-8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I</a:t>
            </a:r>
            <a:r>
              <a:rPr dirty="0" sz="1200" spc="-7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L</a:t>
            </a:r>
            <a:r>
              <a:rPr dirty="0" sz="1200" spc="-8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Y</a:t>
            </a:r>
            <a:r>
              <a:rPr dirty="0" sz="1200" spc="42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N</a:t>
            </a:r>
            <a:r>
              <a:rPr dirty="0" sz="1200" spc="-9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E</a:t>
            </a:r>
            <a:r>
              <a:rPr dirty="0" sz="1200" spc="-9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AAB4DF"/>
                </a:solidFill>
                <a:latin typeface="Calibri"/>
                <a:cs typeface="Calibri"/>
              </a:rPr>
              <a:t>E</a:t>
            </a:r>
            <a:r>
              <a:rPr dirty="0" sz="1200" spc="-9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AAB4DF"/>
                </a:solidFill>
                <a:latin typeface="Calibri"/>
                <a:cs typeface="Calibri"/>
              </a:rPr>
              <a:t>D</a:t>
            </a:r>
            <a:r>
              <a:rPr dirty="0" sz="1200" spc="-7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200" spc="-50">
                <a:solidFill>
                  <a:srgbClr val="AAB4DF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8640" y="655319"/>
            <a:ext cx="3764279" cy="12588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7F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Smart</a:t>
            </a:r>
            <a:r>
              <a:rPr dirty="0" spc="-85"/>
              <a:t> </a:t>
            </a:r>
            <a:r>
              <a:rPr dirty="0"/>
              <a:t>Billing,</a:t>
            </a:r>
            <a:r>
              <a:rPr dirty="0" spc="-105"/>
              <a:t> </a:t>
            </a:r>
            <a:r>
              <a:rPr dirty="0"/>
              <a:t>Zero</a:t>
            </a:r>
            <a:r>
              <a:rPr dirty="0" spc="-100"/>
              <a:t> </a:t>
            </a:r>
            <a:r>
              <a:rPr dirty="0" spc="-10"/>
              <a:t>Hassle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7684" y="1187322"/>
            <a:ext cx="5036185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Every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Metro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store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runs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on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fast,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GST-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ready</a:t>
            </a:r>
            <a:r>
              <a:rPr dirty="0" sz="1500" spc="-7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digital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billing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 system.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7576" y="1874507"/>
            <a:ext cx="4367530" cy="4227195"/>
            <a:chOff x="417576" y="1874507"/>
            <a:chExt cx="4367530" cy="42271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576" y="1874507"/>
              <a:ext cx="4367403" cy="422719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8640" y="1965959"/>
              <a:ext cx="4114800" cy="3977640"/>
            </a:xfrm>
            <a:custGeom>
              <a:avLst/>
              <a:gdLst/>
              <a:ahLst/>
              <a:cxnLst/>
              <a:rect l="l" t="t" r="r" b="b"/>
              <a:pathLst>
                <a:path w="4114800" h="3977640">
                  <a:moveTo>
                    <a:pt x="3986784" y="0"/>
                  </a:moveTo>
                  <a:lnTo>
                    <a:pt x="128003" y="0"/>
                  </a:lnTo>
                  <a:lnTo>
                    <a:pt x="78175" y="10054"/>
                  </a:lnTo>
                  <a:lnTo>
                    <a:pt x="37488" y="37480"/>
                  </a:lnTo>
                  <a:lnTo>
                    <a:pt x="10058" y="78170"/>
                  </a:lnTo>
                  <a:lnTo>
                    <a:pt x="0" y="128015"/>
                  </a:lnTo>
                  <a:lnTo>
                    <a:pt x="0" y="3849636"/>
                  </a:lnTo>
                  <a:lnTo>
                    <a:pt x="10058" y="3899458"/>
                  </a:lnTo>
                  <a:lnTo>
                    <a:pt x="37488" y="3940146"/>
                  </a:lnTo>
                  <a:lnTo>
                    <a:pt x="78175" y="3967580"/>
                  </a:lnTo>
                  <a:lnTo>
                    <a:pt x="128003" y="3977640"/>
                  </a:lnTo>
                  <a:lnTo>
                    <a:pt x="3986784" y="3977640"/>
                  </a:lnTo>
                  <a:lnTo>
                    <a:pt x="4036629" y="3967580"/>
                  </a:lnTo>
                  <a:lnTo>
                    <a:pt x="4077319" y="3940146"/>
                  </a:lnTo>
                  <a:lnTo>
                    <a:pt x="4104745" y="3899458"/>
                  </a:lnTo>
                  <a:lnTo>
                    <a:pt x="4114800" y="3849636"/>
                  </a:lnTo>
                  <a:lnTo>
                    <a:pt x="4114800" y="128015"/>
                  </a:lnTo>
                  <a:lnTo>
                    <a:pt x="4104745" y="78170"/>
                  </a:lnTo>
                  <a:lnTo>
                    <a:pt x="4077319" y="37480"/>
                  </a:lnTo>
                  <a:lnTo>
                    <a:pt x="4036629" y="10054"/>
                  </a:lnTo>
                  <a:lnTo>
                    <a:pt x="3986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48640" y="1965959"/>
              <a:ext cx="4114800" cy="594360"/>
            </a:xfrm>
            <a:custGeom>
              <a:avLst/>
              <a:gdLst/>
              <a:ahLst/>
              <a:cxnLst/>
              <a:rect l="l" t="t" r="r" b="b"/>
              <a:pathLst>
                <a:path w="4114800" h="594360">
                  <a:moveTo>
                    <a:pt x="4114800" y="128016"/>
                  </a:moveTo>
                  <a:lnTo>
                    <a:pt x="4104741" y="78181"/>
                  </a:lnTo>
                  <a:lnTo>
                    <a:pt x="4077309" y="37490"/>
                  </a:lnTo>
                  <a:lnTo>
                    <a:pt x="4036618" y="10058"/>
                  </a:lnTo>
                  <a:lnTo>
                    <a:pt x="3986784" y="0"/>
                  </a:lnTo>
                  <a:lnTo>
                    <a:pt x="128016" y="0"/>
                  </a:lnTo>
                  <a:lnTo>
                    <a:pt x="78181" y="10058"/>
                  </a:lnTo>
                  <a:lnTo>
                    <a:pt x="37490" y="37490"/>
                  </a:lnTo>
                  <a:lnTo>
                    <a:pt x="10058" y="78181"/>
                  </a:lnTo>
                  <a:lnTo>
                    <a:pt x="0" y="128016"/>
                  </a:lnTo>
                  <a:lnTo>
                    <a:pt x="0" y="320040"/>
                  </a:lnTo>
                  <a:lnTo>
                    <a:pt x="0" y="466344"/>
                  </a:lnTo>
                  <a:lnTo>
                    <a:pt x="0" y="594360"/>
                  </a:lnTo>
                  <a:lnTo>
                    <a:pt x="128016" y="594360"/>
                  </a:lnTo>
                  <a:lnTo>
                    <a:pt x="3986784" y="594360"/>
                  </a:lnTo>
                  <a:lnTo>
                    <a:pt x="4114800" y="594360"/>
                  </a:lnTo>
                  <a:lnTo>
                    <a:pt x="4114800" y="466344"/>
                  </a:lnTo>
                  <a:lnTo>
                    <a:pt x="4114800" y="320040"/>
                  </a:lnTo>
                  <a:lnTo>
                    <a:pt x="4114800" y="128016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902004" y="2151126"/>
            <a:ext cx="1628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METRO</a:t>
            </a:r>
            <a:r>
              <a:rPr dirty="0" sz="1200" spc="2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SUPER</a:t>
            </a:r>
            <a:r>
              <a:rPr dirty="0" sz="1200" spc="2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MARKET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96692" y="2151126"/>
            <a:ext cx="46100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7800" indent="-165100">
              <a:lnSpc>
                <a:spcPct val="100000"/>
              </a:lnSpc>
              <a:spcBef>
                <a:spcPts val="100"/>
              </a:spcBef>
              <a:buChar char="•"/>
              <a:tabLst>
                <a:tab pos="177800" algn="l"/>
              </a:tabLst>
            </a:pP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BILL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5800" y="2779776"/>
            <a:ext cx="3840479" cy="384175"/>
          </a:xfrm>
          <a:prstGeom prst="rect">
            <a:avLst/>
          </a:prstGeom>
          <a:solidFill>
            <a:srgbClr val="F5F7FB"/>
          </a:solidFill>
        </p:spPr>
        <p:txBody>
          <a:bodyPr wrap="square" lIns="0" tIns="106045" rIns="0" bIns="0" rtlCol="0" vert="horz">
            <a:spAutoFit/>
          </a:bodyPr>
          <a:lstStyle/>
          <a:p>
            <a:pPr marL="228600">
              <a:lnSpc>
                <a:spcPct val="100000"/>
              </a:lnSpc>
              <a:spcBef>
                <a:spcPts val="835"/>
              </a:spcBef>
              <a:tabLst>
                <a:tab pos="3319779" algn="l"/>
              </a:tabLst>
            </a:pP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Aashirvaad</a:t>
            </a:r>
            <a:r>
              <a:rPr dirty="0" sz="1150" spc="-5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Atta</a:t>
            </a:r>
            <a:r>
              <a:rPr dirty="0" sz="1150" spc="-4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1A1A2D"/>
                </a:solidFill>
                <a:latin typeface="Calibri"/>
                <a:cs typeface="Calibri"/>
              </a:rPr>
              <a:t>5kg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	</a:t>
            </a:r>
            <a:r>
              <a:rPr dirty="0" sz="1150" spc="-20">
                <a:solidFill>
                  <a:srgbClr val="1A1A2D"/>
                </a:solidFill>
                <a:latin typeface="Calibri"/>
                <a:cs typeface="Calibri"/>
              </a:rPr>
              <a:t>₹249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2004" y="3257169"/>
            <a:ext cx="340931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03880" algn="l"/>
              </a:tabLst>
            </a:pP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Fortune</a:t>
            </a:r>
            <a:r>
              <a:rPr dirty="0" sz="1150" spc="-4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Sunflower</a:t>
            </a:r>
            <a:r>
              <a:rPr dirty="0" sz="1150" spc="-3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Oil</a:t>
            </a:r>
            <a:r>
              <a:rPr dirty="0" sz="1150" spc="-4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1A1A2D"/>
                </a:solidFill>
                <a:latin typeface="Calibri"/>
                <a:cs typeface="Calibri"/>
              </a:rPr>
              <a:t>1L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	</a:t>
            </a:r>
            <a:r>
              <a:rPr dirty="0" sz="1150" spc="-20">
                <a:solidFill>
                  <a:srgbClr val="1A1A2D"/>
                </a:solidFill>
                <a:latin typeface="Calibri"/>
                <a:cs typeface="Calibri"/>
              </a:rPr>
              <a:t>₹165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800" y="3547871"/>
            <a:ext cx="3840479" cy="384175"/>
          </a:xfrm>
          <a:prstGeom prst="rect">
            <a:avLst/>
          </a:prstGeom>
          <a:solidFill>
            <a:srgbClr val="F5F7FB"/>
          </a:solidFill>
        </p:spPr>
        <p:txBody>
          <a:bodyPr wrap="square" lIns="0" tIns="106045" rIns="0" bIns="0" rtlCol="0" vert="horz">
            <a:spAutoFit/>
          </a:bodyPr>
          <a:lstStyle/>
          <a:p>
            <a:pPr marL="228600">
              <a:lnSpc>
                <a:spcPct val="100000"/>
              </a:lnSpc>
              <a:spcBef>
                <a:spcPts val="835"/>
              </a:spcBef>
              <a:tabLst>
                <a:tab pos="3319779" algn="l"/>
              </a:tabLst>
            </a:pP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Amul</a:t>
            </a:r>
            <a:r>
              <a:rPr dirty="0" sz="1150" spc="-1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Milk</a:t>
            </a:r>
            <a:r>
              <a:rPr dirty="0" sz="1150" spc="-3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1L</a:t>
            </a:r>
            <a:r>
              <a:rPr dirty="0" sz="1150" spc="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1A1A2D"/>
                </a:solidFill>
                <a:latin typeface="Calibri"/>
                <a:cs typeface="Calibri"/>
              </a:rPr>
              <a:t>x2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	</a:t>
            </a:r>
            <a:r>
              <a:rPr dirty="0" sz="1150" spc="-20">
                <a:solidFill>
                  <a:srgbClr val="1A1A2D"/>
                </a:solidFill>
                <a:latin typeface="Calibri"/>
                <a:cs typeface="Calibri"/>
              </a:rPr>
              <a:t>₹112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2004" y="4025646"/>
            <a:ext cx="340931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76905" algn="l"/>
              </a:tabLst>
            </a:pP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Tata</a:t>
            </a:r>
            <a:r>
              <a:rPr dirty="0" sz="1150" spc="-1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Salt</a:t>
            </a:r>
            <a:r>
              <a:rPr dirty="0" sz="1150" spc="-1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1A1A2D"/>
                </a:solidFill>
                <a:latin typeface="Calibri"/>
                <a:cs typeface="Calibri"/>
              </a:rPr>
              <a:t>1kg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	</a:t>
            </a:r>
            <a:r>
              <a:rPr dirty="0" sz="1150" spc="-25">
                <a:solidFill>
                  <a:srgbClr val="1A1A2D"/>
                </a:solidFill>
                <a:latin typeface="Calibri"/>
                <a:cs typeface="Calibri"/>
              </a:rPr>
              <a:t>₹28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5800" y="4315967"/>
            <a:ext cx="3840479" cy="384175"/>
          </a:xfrm>
          <a:prstGeom prst="rect">
            <a:avLst/>
          </a:prstGeom>
          <a:solidFill>
            <a:srgbClr val="F5F7FB"/>
          </a:solidFill>
        </p:spPr>
        <p:txBody>
          <a:bodyPr wrap="square" lIns="0" tIns="106680" rIns="0" bIns="0" rtlCol="0" vert="horz">
            <a:spAutoFit/>
          </a:bodyPr>
          <a:lstStyle/>
          <a:p>
            <a:pPr marL="228600">
              <a:lnSpc>
                <a:spcPct val="100000"/>
              </a:lnSpc>
              <a:spcBef>
                <a:spcPts val="840"/>
              </a:spcBef>
              <a:tabLst>
                <a:tab pos="3392804" algn="l"/>
              </a:tabLst>
            </a:pP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Parle-G</a:t>
            </a:r>
            <a:r>
              <a:rPr dirty="0" sz="1150" spc="-3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Biscuits</a:t>
            </a:r>
            <a:r>
              <a:rPr dirty="0" sz="1150" spc="-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1A1A2D"/>
                </a:solidFill>
                <a:latin typeface="Calibri"/>
                <a:cs typeface="Calibri"/>
              </a:rPr>
              <a:t>x3</a:t>
            </a:r>
            <a:r>
              <a:rPr dirty="0" sz="1150">
                <a:solidFill>
                  <a:srgbClr val="1A1A2D"/>
                </a:solidFill>
                <a:latin typeface="Calibri"/>
                <a:cs typeface="Calibri"/>
              </a:rPr>
              <a:t>	</a:t>
            </a:r>
            <a:r>
              <a:rPr dirty="0" sz="1150" spc="-25">
                <a:solidFill>
                  <a:srgbClr val="1A1A2D"/>
                </a:solidFill>
                <a:latin typeface="Calibri"/>
                <a:cs typeface="Calibri"/>
              </a:rPr>
              <a:t>₹60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85800" y="4794503"/>
            <a:ext cx="3840479" cy="646430"/>
            <a:chOff x="685800" y="4794503"/>
            <a:chExt cx="3840479" cy="646430"/>
          </a:xfrm>
        </p:grpSpPr>
        <p:sp>
          <p:nvSpPr>
            <p:cNvPr id="17" name="object 17"/>
            <p:cNvSpPr/>
            <p:nvPr/>
          </p:nvSpPr>
          <p:spPr>
            <a:xfrm>
              <a:off x="685800" y="4800599"/>
              <a:ext cx="3840479" cy="0"/>
            </a:xfrm>
            <a:custGeom>
              <a:avLst/>
              <a:gdLst/>
              <a:ahLst/>
              <a:cxnLst/>
              <a:rect l="l" t="t" r="r" b="b"/>
              <a:pathLst>
                <a:path w="3840479" h="0">
                  <a:moveTo>
                    <a:pt x="0" y="0"/>
                  </a:moveTo>
                  <a:lnTo>
                    <a:pt x="3840479" y="0"/>
                  </a:lnTo>
                </a:path>
              </a:pathLst>
            </a:custGeom>
            <a:ln w="12192">
              <a:solidFill>
                <a:srgbClr val="DADFEE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85800" y="4937759"/>
              <a:ext cx="3840479" cy="502920"/>
            </a:xfrm>
            <a:custGeom>
              <a:avLst/>
              <a:gdLst/>
              <a:ahLst/>
              <a:cxnLst/>
              <a:rect l="l" t="t" r="r" b="b"/>
              <a:pathLst>
                <a:path w="3840479" h="502920">
                  <a:moveTo>
                    <a:pt x="3767328" y="0"/>
                  </a:moveTo>
                  <a:lnTo>
                    <a:pt x="73151" y="0"/>
                  </a:lnTo>
                  <a:lnTo>
                    <a:pt x="44678" y="5750"/>
                  </a:lnTo>
                  <a:lnTo>
                    <a:pt x="21426" y="21431"/>
                  </a:lnTo>
                  <a:lnTo>
                    <a:pt x="5748" y="44684"/>
                  </a:lnTo>
                  <a:lnTo>
                    <a:pt x="0" y="73151"/>
                  </a:lnTo>
                  <a:lnTo>
                    <a:pt x="0" y="429767"/>
                  </a:lnTo>
                  <a:lnTo>
                    <a:pt x="5748" y="458235"/>
                  </a:lnTo>
                  <a:lnTo>
                    <a:pt x="21426" y="481488"/>
                  </a:lnTo>
                  <a:lnTo>
                    <a:pt x="44678" y="497169"/>
                  </a:lnTo>
                  <a:lnTo>
                    <a:pt x="73151" y="502919"/>
                  </a:lnTo>
                  <a:lnTo>
                    <a:pt x="3767328" y="502919"/>
                  </a:lnTo>
                  <a:lnTo>
                    <a:pt x="3795795" y="497169"/>
                  </a:lnTo>
                  <a:lnTo>
                    <a:pt x="3819048" y="481488"/>
                  </a:lnTo>
                  <a:lnTo>
                    <a:pt x="3834729" y="458235"/>
                  </a:lnTo>
                  <a:lnTo>
                    <a:pt x="3840479" y="429767"/>
                  </a:lnTo>
                  <a:lnTo>
                    <a:pt x="3840479" y="73151"/>
                  </a:lnTo>
                  <a:lnTo>
                    <a:pt x="3834729" y="44684"/>
                  </a:lnTo>
                  <a:lnTo>
                    <a:pt x="3819048" y="21431"/>
                  </a:lnTo>
                  <a:lnTo>
                    <a:pt x="3795795" y="5750"/>
                  </a:lnTo>
                  <a:lnTo>
                    <a:pt x="3767328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947724" y="5074107"/>
            <a:ext cx="1134745" cy="216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 spc="-30" b="1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dirty="0" sz="125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b="1">
                <a:solidFill>
                  <a:srgbClr val="FFFFFF"/>
                </a:solidFill>
                <a:latin typeface="Calibri"/>
                <a:cs typeface="Calibri"/>
              </a:rPr>
              <a:t>(GST</a:t>
            </a:r>
            <a:r>
              <a:rPr dirty="0" sz="125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10" b="1">
                <a:solidFill>
                  <a:srgbClr val="FFFFFF"/>
                </a:solidFill>
                <a:latin typeface="Calibri"/>
                <a:cs typeface="Calibri"/>
              </a:rPr>
              <a:t>incl.)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12845" y="5029580"/>
            <a:ext cx="5530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" b="1">
                <a:solidFill>
                  <a:srgbClr val="FFFFFF"/>
                </a:solidFill>
                <a:latin typeface="Cambria"/>
                <a:cs typeface="Cambria"/>
              </a:rPr>
              <a:t>₹614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949952" y="1911045"/>
            <a:ext cx="880744" cy="880744"/>
            <a:chOff x="4949952" y="1911045"/>
            <a:chExt cx="880744" cy="880744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9952" y="1911045"/>
              <a:ext cx="880541" cy="88054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029200" y="1965959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20" h="731519">
                  <a:moveTo>
                    <a:pt x="365760" y="0"/>
                  </a:moveTo>
                  <a:lnTo>
                    <a:pt x="319869" y="2848"/>
                  </a:lnTo>
                  <a:lnTo>
                    <a:pt x="275682" y="11167"/>
                  </a:lnTo>
                  <a:lnTo>
                    <a:pt x="233542" y="24613"/>
                  </a:lnTo>
                  <a:lnTo>
                    <a:pt x="193790" y="42844"/>
                  </a:lnTo>
                  <a:lnTo>
                    <a:pt x="156770" y="65517"/>
                  </a:lnTo>
                  <a:lnTo>
                    <a:pt x="122822" y="92291"/>
                  </a:lnTo>
                  <a:lnTo>
                    <a:pt x="92291" y="122822"/>
                  </a:lnTo>
                  <a:lnTo>
                    <a:pt x="65517" y="156770"/>
                  </a:lnTo>
                  <a:lnTo>
                    <a:pt x="42844" y="193790"/>
                  </a:lnTo>
                  <a:lnTo>
                    <a:pt x="24613" y="233542"/>
                  </a:lnTo>
                  <a:lnTo>
                    <a:pt x="11167" y="275682"/>
                  </a:lnTo>
                  <a:lnTo>
                    <a:pt x="2848" y="319869"/>
                  </a:lnTo>
                  <a:lnTo>
                    <a:pt x="0" y="365760"/>
                  </a:lnTo>
                  <a:lnTo>
                    <a:pt x="2848" y="411650"/>
                  </a:lnTo>
                  <a:lnTo>
                    <a:pt x="11167" y="455837"/>
                  </a:lnTo>
                  <a:lnTo>
                    <a:pt x="24613" y="497977"/>
                  </a:lnTo>
                  <a:lnTo>
                    <a:pt x="42844" y="537729"/>
                  </a:lnTo>
                  <a:lnTo>
                    <a:pt x="65517" y="574749"/>
                  </a:lnTo>
                  <a:lnTo>
                    <a:pt x="92291" y="608697"/>
                  </a:lnTo>
                  <a:lnTo>
                    <a:pt x="122822" y="639228"/>
                  </a:lnTo>
                  <a:lnTo>
                    <a:pt x="156770" y="666002"/>
                  </a:lnTo>
                  <a:lnTo>
                    <a:pt x="193790" y="688675"/>
                  </a:lnTo>
                  <a:lnTo>
                    <a:pt x="233542" y="706906"/>
                  </a:lnTo>
                  <a:lnTo>
                    <a:pt x="275682" y="720352"/>
                  </a:lnTo>
                  <a:lnTo>
                    <a:pt x="319869" y="728671"/>
                  </a:lnTo>
                  <a:lnTo>
                    <a:pt x="365760" y="731519"/>
                  </a:lnTo>
                  <a:lnTo>
                    <a:pt x="411650" y="728671"/>
                  </a:lnTo>
                  <a:lnTo>
                    <a:pt x="455837" y="720352"/>
                  </a:lnTo>
                  <a:lnTo>
                    <a:pt x="497977" y="706906"/>
                  </a:lnTo>
                  <a:lnTo>
                    <a:pt x="537729" y="688675"/>
                  </a:lnTo>
                  <a:lnTo>
                    <a:pt x="574749" y="666002"/>
                  </a:lnTo>
                  <a:lnTo>
                    <a:pt x="608697" y="639228"/>
                  </a:lnTo>
                  <a:lnTo>
                    <a:pt x="639228" y="608697"/>
                  </a:lnTo>
                  <a:lnTo>
                    <a:pt x="666002" y="574749"/>
                  </a:lnTo>
                  <a:lnTo>
                    <a:pt x="688675" y="537729"/>
                  </a:lnTo>
                  <a:lnTo>
                    <a:pt x="706906" y="497977"/>
                  </a:lnTo>
                  <a:lnTo>
                    <a:pt x="720352" y="455837"/>
                  </a:lnTo>
                  <a:lnTo>
                    <a:pt x="728671" y="411650"/>
                  </a:lnTo>
                  <a:lnTo>
                    <a:pt x="731520" y="365760"/>
                  </a:lnTo>
                  <a:lnTo>
                    <a:pt x="728671" y="319869"/>
                  </a:lnTo>
                  <a:lnTo>
                    <a:pt x="720352" y="275682"/>
                  </a:lnTo>
                  <a:lnTo>
                    <a:pt x="706906" y="233542"/>
                  </a:lnTo>
                  <a:lnTo>
                    <a:pt x="688675" y="193790"/>
                  </a:lnTo>
                  <a:lnTo>
                    <a:pt x="666002" y="156770"/>
                  </a:lnTo>
                  <a:lnTo>
                    <a:pt x="639228" y="122822"/>
                  </a:lnTo>
                  <a:lnTo>
                    <a:pt x="608697" y="92291"/>
                  </a:lnTo>
                  <a:lnTo>
                    <a:pt x="574749" y="65517"/>
                  </a:lnTo>
                  <a:lnTo>
                    <a:pt x="537729" y="42844"/>
                  </a:lnTo>
                  <a:lnTo>
                    <a:pt x="497977" y="24613"/>
                  </a:lnTo>
                  <a:lnTo>
                    <a:pt x="455837" y="11167"/>
                  </a:lnTo>
                  <a:lnTo>
                    <a:pt x="411650" y="2848"/>
                  </a:lnTo>
                  <a:lnTo>
                    <a:pt x="36576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barcode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2080" y="2148839"/>
              <a:ext cx="365760" cy="36576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978144" y="2017522"/>
            <a:ext cx="1979295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Barcode</a:t>
            </a:r>
            <a:r>
              <a:rPr dirty="0" sz="1450" spc="-4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&amp;</a:t>
            </a:r>
            <a:r>
              <a:rPr dirty="0" sz="1450" spc="-6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Scanner</a:t>
            </a:r>
            <a:r>
              <a:rPr dirty="0" sz="1450" spc="-4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spc="-10" b="1">
                <a:solidFill>
                  <a:srgbClr val="1A1A2D"/>
                </a:solidFill>
                <a:latin typeface="Calibri"/>
                <a:cs typeface="Calibri"/>
              </a:rPr>
              <a:t>Billing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78144" y="2472893"/>
            <a:ext cx="3804920" cy="201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Scan</a:t>
            </a:r>
            <a:r>
              <a:rPr dirty="0" sz="115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15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bill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in</a:t>
            </a:r>
            <a:r>
              <a:rPr dirty="0" sz="115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seconds</a:t>
            </a:r>
            <a:r>
              <a:rPr dirty="0" sz="115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—</a:t>
            </a:r>
            <a:r>
              <a:rPr dirty="0" sz="115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no</a:t>
            </a:r>
            <a:r>
              <a:rPr dirty="0" sz="115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manual</a:t>
            </a:r>
            <a:r>
              <a:rPr dirty="0" sz="115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entry,</a:t>
            </a:r>
            <a:r>
              <a:rPr dirty="0" sz="115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no</a:t>
            </a:r>
            <a:r>
              <a:rPr dirty="0" sz="115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counting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 errors.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949952" y="2898597"/>
            <a:ext cx="880744" cy="880744"/>
            <a:chOff x="4949952" y="2898597"/>
            <a:chExt cx="880744" cy="880744"/>
          </a:xfrm>
        </p:grpSpPr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9952" y="2898597"/>
              <a:ext cx="880541" cy="88054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029200" y="2953511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365760" y="0"/>
                  </a:moveTo>
                  <a:lnTo>
                    <a:pt x="319869" y="2848"/>
                  </a:lnTo>
                  <a:lnTo>
                    <a:pt x="275682" y="11167"/>
                  </a:lnTo>
                  <a:lnTo>
                    <a:pt x="233542" y="24613"/>
                  </a:lnTo>
                  <a:lnTo>
                    <a:pt x="193790" y="42844"/>
                  </a:lnTo>
                  <a:lnTo>
                    <a:pt x="156770" y="65517"/>
                  </a:lnTo>
                  <a:lnTo>
                    <a:pt x="122822" y="92291"/>
                  </a:lnTo>
                  <a:lnTo>
                    <a:pt x="92291" y="122822"/>
                  </a:lnTo>
                  <a:lnTo>
                    <a:pt x="65517" y="156770"/>
                  </a:lnTo>
                  <a:lnTo>
                    <a:pt x="42844" y="193790"/>
                  </a:lnTo>
                  <a:lnTo>
                    <a:pt x="24613" y="233542"/>
                  </a:lnTo>
                  <a:lnTo>
                    <a:pt x="11167" y="275682"/>
                  </a:lnTo>
                  <a:lnTo>
                    <a:pt x="2848" y="319869"/>
                  </a:lnTo>
                  <a:lnTo>
                    <a:pt x="0" y="365760"/>
                  </a:lnTo>
                  <a:lnTo>
                    <a:pt x="2848" y="411650"/>
                  </a:lnTo>
                  <a:lnTo>
                    <a:pt x="11167" y="455837"/>
                  </a:lnTo>
                  <a:lnTo>
                    <a:pt x="24613" y="497977"/>
                  </a:lnTo>
                  <a:lnTo>
                    <a:pt x="42844" y="537729"/>
                  </a:lnTo>
                  <a:lnTo>
                    <a:pt x="65517" y="574749"/>
                  </a:lnTo>
                  <a:lnTo>
                    <a:pt x="92291" y="608697"/>
                  </a:lnTo>
                  <a:lnTo>
                    <a:pt x="122822" y="639228"/>
                  </a:lnTo>
                  <a:lnTo>
                    <a:pt x="156770" y="666002"/>
                  </a:lnTo>
                  <a:lnTo>
                    <a:pt x="193790" y="688675"/>
                  </a:lnTo>
                  <a:lnTo>
                    <a:pt x="233542" y="706906"/>
                  </a:lnTo>
                  <a:lnTo>
                    <a:pt x="275682" y="720352"/>
                  </a:lnTo>
                  <a:lnTo>
                    <a:pt x="319869" y="728671"/>
                  </a:lnTo>
                  <a:lnTo>
                    <a:pt x="365760" y="731519"/>
                  </a:lnTo>
                  <a:lnTo>
                    <a:pt x="411650" y="728671"/>
                  </a:lnTo>
                  <a:lnTo>
                    <a:pt x="455837" y="720352"/>
                  </a:lnTo>
                  <a:lnTo>
                    <a:pt x="497977" y="706906"/>
                  </a:lnTo>
                  <a:lnTo>
                    <a:pt x="537729" y="688675"/>
                  </a:lnTo>
                  <a:lnTo>
                    <a:pt x="574749" y="666002"/>
                  </a:lnTo>
                  <a:lnTo>
                    <a:pt x="608697" y="639228"/>
                  </a:lnTo>
                  <a:lnTo>
                    <a:pt x="639228" y="608697"/>
                  </a:lnTo>
                  <a:lnTo>
                    <a:pt x="666002" y="574749"/>
                  </a:lnTo>
                  <a:lnTo>
                    <a:pt x="688675" y="537729"/>
                  </a:lnTo>
                  <a:lnTo>
                    <a:pt x="706906" y="497977"/>
                  </a:lnTo>
                  <a:lnTo>
                    <a:pt x="720352" y="455837"/>
                  </a:lnTo>
                  <a:lnTo>
                    <a:pt x="728671" y="411650"/>
                  </a:lnTo>
                  <a:lnTo>
                    <a:pt x="731520" y="365760"/>
                  </a:lnTo>
                  <a:lnTo>
                    <a:pt x="728671" y="319869"/>
                  </a:lnTo>
                  <a:lnTo>
                    <a:pt x="720352" y="275682"/>
                  </a:lnTo>
                  <a:lnTo>
                    <a:pt x="706906" y="233542"/>
                  </a:lnTo>
                  <a:lnTo>
                    <a:pt x="688675" y="193790"/>
                  </a:lnTo>
                  <a:lnTo>
                    <a:pt x="666002" y="156770"/>
                  </a:lnTo>
                  <a:lnTo>
                    <a:pt x="639228" y="122822"/>
                  </a:lnTo>
                  <a:lnTo>
                    <a:pt x="608697" y="92291"/>
                  </a:lnTo>
                  <a:lnTo>
                    <a:pt x="574749" y="65517"/>
                  </a:lnTo>
                  <a:lnTo>
                    <a:pt x="537729" y="42844"/>
                  </a:lnTo>
                  <a:lnTo>
                    <a:pt x="497977" y="24613"/>
                  </a:lnTo>
                  <a:lnTo>
                    <a:pt x="455837" y="11167"/>
                  </a:lnTo>
                  <a:lnTo>
                    <a:pt x="411650" y="2848"/>
                  </a:lnTo>
                  <a:lnTo>
                    <a:pt x="36576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rupee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2080" y="3136391"/>
              <a:ext cx="365760" cy="36576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5978144" y="3005150"/>
            <a:ext cx="2023745" cy="2457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25" b="1">
                <a:solidFill>
                  <a:srgbClr val="1A1A2D"/>
                </a:solidFill>
                <a:latin typeface="Calibri"/>
                <a:cs typeface="Calibri"/>
              </a:rPr>
              <a:t>GST-</a:t>
            </a: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Ready</a:t>
            </a:r>
            <a:r>
              <a:rPr dirty="0" sz="1450" spc="-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Digital</a:t>
            </a:r>
            <a:r>
              <a:rPr dirty="0" sz="1450" spc="-5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spc="-10" b="1">
                <a:solidFill>
                  <a:srgbClr val="1A1A2D"/>
                </a:solidFill>
                <a:latin typeface="Calibri"/>
                <a:cs typeface="Calibri"/>
              </a:rPr>
              <a:t>Invoices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78144" y="3461385"/>
            <a:ext cx="330263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Every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bill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is</a:t>
            </a:r>
            <a:r>
              <a:rPr dirty="0" sz="115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automatically</a:t>
            </a:r>
            <a:r>
              <a:rPr dirty="0" sz="1150" spc="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tax-compliant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15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error-</a:t>
            </a:r>
            <a:r>
              <a:rPr dirty="0" sz="1150" spc="-20">
                <a:solidFill>
                  <a:srgbClr val="5B6071"/>
                </a:solidFill>
                <a:latin typeface="Calibri"/>
                <a:cs typeface="Calibri"/>
              </a:rPr>
              <a:t>free.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949952" y="3886149"/>
            <a:ext cx="880744" cy="880744"/>
            <a:chOff x="4949952" y="3886149"/>
            <a:chExt cx="880744" cy="880744"/>
          </a:xfrm>
        </p:grpSpPr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9952" y="3886149"/>
              <a:ext cx="880541" cy="88054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029200" y="3941064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365760" y="0"/>
                  </a:moveTo>
                  <a:lnTo>
                    <a:pt x="319869" y="2848"/>
                  </a:lnTo>
                  <a:lnTo>
                    <a:pt x="275682" y="11167"/>
                  </a:lnTo>
                  <a:lnTo>
                    <a:pt x="233542" y="24613"/>
                  </a:lnTo>
                  <a:lnTo>
                    <a:pt x="193790" y="42844"/>
                  </a:lnTo>
                  <a:lnTo>
                    <a:pt x="156770" y="65517"/>
                  </a:lnTo>
                  <a:lnTo>
                    <a:pt x="122822" y="92291"/>
                  </a:lnTo>
                  <a:lnTo>
                    <a:pt x="92291" y="122822"/>
                  </a:lnTo>
                  <a:lnTo>
                    <a:pt x="65517" y="156770"/>
                  </a:lnTo>
                  <a:lnTo>
                    <a:pt x="42844" y="193790"/>
                  </a:lnTo>
                  <a:lnTo>
                    <a:pt x="24613" y="233542"/>
                  </a:lnTo>
                  <a:lnTo>
                    <a:pt x="11167" y="275682"/>
                  </a:lnTo>
                  <a:lnTo>
                    <a:pt x="2848" y="319869"/>
                  </a:lnTo>
                  <a:lnTo>
                    <a:pt x="0" y="365760"/>
                  </a:lnTo>
                  <a:lnTo>
                    <a:pt x="2848" y="411650"/>
                  </a:lnTo>
                  <a:lnTo>
                    <a:pt x="11167" y="455837"/>
                  </a:lnTo>
                  <a:lnTo>
                    <a:pt x="24613" y="497977"/>
                  </a:lnTo>
                  <a:lnTo>
                    <a:pt x="42844" y="537729"/>
                  </a:lnTo>
                  <a:lnTo>
                    <a:pt x="65517" y="574749"/>
                  </a:lnTo>
                  <a:lnTo>
                    <a:pt x="92291" y="608697"/>
                  </a:lnTo>
                  <a:lnTo>
                    <a:pt x="122822" y="639228"/>
                  </a:lnTo>
                  <a:lnTo>
                    <a:pt x="156770" y="666002"/>
                  </a:lnTo>
                  <a:lnTo>
                    <a:pt x="193790" y="688675"/>
                  </a:lnTo>
                  <a:lnTo>
                    <a:pt x="233542" y="706906"/>
                  </a:lnTo>
                  <a:lnTo>
                    <a:pt x="275682" y="720352"/>
                  </a:lnTo>
                  <a:lnTo>
                    <a:pt x="319869" y="728671"/>
                  </a:lnTo>
                  <a:lnTo>
                    <a:pt x="365760" y="731519"/>
                  </a:lnTo>
                  <a:lnTo>
                    <a:pt x="411650" y="728671"/>
                  </a:lnTo>
                  <a:lnTo>
                    <a:pt x="455837" y="720352"/>
                  </a:lnTo>
                  <a:lnTo>
                    <a:pt x="497977" y="706906"/>
                  </a:lnTo>
                  <a:lnTo>
                    <a:pt x="537729" y="688675"/>
                  </a:lnTo>
                  <a:lnTo>
                    <a:pt x="574749" y="666002"/>
                  </a:lnTo>
                  <a:lnTo>
                    <a:pt x="608697" y="639228"/>
                  </a:lnTo>
                  <a:lnTo>
                    <a:pt x="639228" y="608697"/>
                  </a:lnTo>
                  <a:lnTo>
                    <a:pt x="666002" y="574749"/>
                  </a:lnTo>
                  <a:lnTo>
                    <a:pt x="688675" y="537729"/>
                  </a:lnTo>
                  <a:lnTo>
                    <a:pt x="706906" y="497977"/>
                  </a:lnTo>
                  <a:lnTo>
                    <a:pt x="720352" y="455837"/>
                  </a:lnTo>
                  <a:lnTo>
                    <a:pt x="728671" y="411650"/>
                  </a:lnTo>
                  <a:lnTo>
                    <a:pt x="731520" y="365760"/>
                  </a:lnTo>
                  <a:lnTo>
                    <a:pt x="728671" y="319869"/>
                  </a:lnTo>
                  <a:lnTo>
                    <a:pt x="720352" y="275682"/>
                  </a:lnTo>
                  <a:lnTo>
                    <a:pt x="706906" y="233542"/>
                  </a:lnTo>
                  <a:lnTo>
                    <a:pt x="688675" y="193790"/>
                  </a:lnTo>
                  <a:lnTo>
                    <a:pt x="666002" y="156770"/>
                  </a:lnTo>
                  <a:lnTo>
                    <a:pt x="639228" y="122822"/>
                  </a:lnTo>
                  <a:lnTo>
                    <a:pt x="608697" y="92291"/>
                  </a:lnTo>
                  <a:lnTo>
                    <a:pt x="574749" y="65517"/>
                  </a:lnTo>
                  <a:lnTo>
                    <a:pt x="537729" y="42844"/>
                  </a:lnTo>
                  <a:lnTo>
                    <a:pt x="497977" y="24613"/>
                  </a:lnTo>
                  <a:lnTo>
                    <a:pt x="455837" y="11167"/>
                  </a:lnTo>
                  <a:lnTo>
                    <a:pt x="411650" y="2848"/>
                  </a:lnTo>
                  <a:lnTo>
                    <a:pt x="36576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cycle.pn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2080" y="4123944"/>
              <a:ext cx="365760" cy="365760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978144" y="3993641"/>
            <a:ext cx="1942464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20" b="1">
                <a:solidFill>
                  <a:srgbClr val="1A1A2D"/>
                </a:solidFill>
                <a:latin typeface="Calibri"/>
                <a:cs typeface="Calibri"/>
              </a:rPr>
              <a:t>Real-</a:t>
            </a: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Time</a:t>
            </a:r>
            <a:r>
              <a:rPr dirty="0" sz="1450" spc="-6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spc="-10" b="1">
                <a:solidFill>
                  <a:srgbClr val="1A1A2D"/>
                </a:solidFill>
                <a:latin typeface="Calibri"/>
                <a:cs typeface="Calibri"/>
              </a:rPr>
              <a:t>Inventory</a:t>
            </a:r>
            <a:r>
              <a:rPr dirty="0" sz="1450" spc="4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spc="-20" b="1">
                <a:solidFill>
                  <a:srgbClr val="1A1A2D"/>
                </a:solidFill>
                <a:latin typeface="Calibri"/>
                <a:cs typeface="Calibri"/>
              </a:rPr>
              <a:t>Sync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978144" y="4449013"/>
            <a:ext cx="3348990" cy="201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Stock levels</a:t>
            </a:r>
            <a:r>
              <a:rPr dirty="0" sz="115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update</a:t>
            </a:r>
            <a:r>
              <a:rPr dirty="0" sz="115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automatically with</a:t>
            </a:r>
            <a:r>
              <a:rPr dirty="0" sz="115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every</a:t>
            </a:r>
            <a:r>
              <a:rPr dirty="0" sz="115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single</a:t>
            </a:r>
            <a:r>
              <a:rPr dirty="0" sz="115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sale.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949952" y="4873752"/>
            <a:ext cx="880744" cy="880744"/>
            <a:chOff x="4949952" y="4873752"/>
            <a:chExt cx="880744" cy="880744"/>
          </a:xfrm>
        </p:grpSpPr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9952" y="4873752"/>
              <a:ext cx="880541" cy="88054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029200" y="4928616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365760" y="0"/>
                  </a:moveTo>
                  <a:lnTo>
                    <a:pt x="319869" y="2848"/>
                  </a:lnTo>
                  <a:lnTo>
                    <a:pt x="275682" y="11167"/>
                  </a:lnTo>
                  <a:lnTo>
                    <a:pt x="233542" y="24613"/>
                  </a:lnTo>
                  <a:lnTo>
                    <a:pt x="193790" y="42844"/>
                  </a:lnTo>
                  <a:lnTo>
                    <a:pt x="156770" y="65517"/>
                  </a:lnTo>
                  <a:lnTo>
                    <a:pt x="122822" y="92291"/>
                  </a:lnTo>
                  <a:lnTo>
                    <a:pt x="92291" y="122822"/>
                  </a:lnTo>
                  <a:lnTo>
                    <a:pt x="65517" y="156770"/>
                  </a:lnTo>
                  <a:lnTo>
                    <a:pt x="42844" y="193790"/>
                  </a:lnTo>
                  <a:lnTo>
                    <a:pt x="24613" y="233542"/>
                  </a:lnTo>
                  <a:lnTo>
                    <a:pt x="11167" y="275682"/>
                  </a:lnTo>
                  <a:lnTo>
                    <a:pt x="2848" y="319869"/>
                  </a:lnTo>
                  <a:lnTo>
                    <a:pt x="0" y="365759"/>
                  </a:lnTo>
                  <a:lnTo>
                    <a:pt x="2848" y="411650"/>
                  </a:lnTo>
                  <a:lnTo>
                    <a:pt x="11167" y="455837"/>
                  </a:lnTo>
                  <a:lnTo>
                    <a:pt x="24613" y="497977"/>
                  </a:lnTo>
                  <a:lnTo>
                    <a:pt x="42844" y="537729"/>
                  </a:lnTo>
                  <a:lnTo>
                    <a:pt x="65517" y="574749"/>
                  </a:lnTo>
                  <a:lnTo>
                    <a:pt x="92291" y="608697"/>
                  </a:lnTo>
                  <a:lnTo>
                    <a:pt x="122822" y="639228"/>
                  </a:lnTo>
                  <a:lnTo>
                    <a:pt x="156770" y="666002"/>
                  </a:lnTo>
                  <a:lnTo>
                    <a:pt x="193790" y="688675"/>
                  </a:lnTo>
                  <a:lnTo>
                    <a:pt x="233542" y="706906"/>
                  </a:lnTo>
                  <a:lnTo>
                    <a:pt x="275682" y="720352"/>
                  </a:lnTo>
                  <a:lnTo>
                    <a:pt x="319869" y="728671"/>
                  </a:lnTo>
                  <a:lnTo>
                    <a:pt x="365760" y="731519"/>
                  </a:lnTo>
                  <a:lnTo>
                    <a:pt x="411650" y="728671"/>
                  </a:lnTo>
                  <a:lnTo>
                    <a:pt x="455837" y="720352"/>
                  </a:lnTo>
                  <a:lnTo>
                    <a:pt x="497977" y="706906"/>
                  </a:lnTo>
                  <a:lnTo>
                    <a:pt x="537729" y="688675"/>
                  </a:lnTo>
                  <a:lnTo>
                    <a:pt x="574749" y="666002"/>
                  </a:lnTo>
                  <a:lnTo>
                    <a:pt x="608697" y="639228"/>
                  </a:lnTo>
                  <a:lnTo>
                    <a:pt x="639228" y="608697"/>
                  </a:lnTo>
                  <a:lnTo>
                    <a:pt x="666002" y="574749"/>
                  </a:lnTo>
                  <a:lnTo>
                    <a:pt x="688675" y="537729"/>
                  </a:lnTo>
                  <a:lnTo>
                    <a:pt x="706906" y="497977"/>
                  </a:lnTo>
                  <a:lnTo>
                    <a:pt x="720352" y="455837"/>
                  </a:lnTo>
                  <a:lnTo>
                    <a:pt x="728671" y="411650"/>
                  </a:lnTo>
                  <a:lnTo>
                    <a:pt x="731520" y="365759"/>
                  </a:lnTo>
                  <a:lnTo>
                    <a:pt x="728671" y="319869"/>
                  </a:lnTo>
                  <a:lnTo>
                    <a:pt x="720352" y="275682"/>
                  </a:lnTo>
                  <a:lnTo>
                    <a:pt x="706906" y="233542"/>
                  </a:lnTo>
                  <a:lnTo>
                    <a:pt x="688675" y="193790"/>
                  </a:lnTo>
                  <a:lnTo>
                    <a:pt x="666002" y="156770"/>
                  </a:lnTo>
                  <a:lnTo>
                    <a:pt x="639228" y="122822"/>
                  </a:lnTo>
                  <a:lnTo>
                    <a:pt x="608697" y="92291"/>
                  </a:lnTo>
                  <a:lnTo>
                    <a:pt x="574749" y="65517"/>
                  </a:lnTo>
                  <a:lnTo>
                    <a:pt x="537729" y="42844"/>
                  </a:lnTo>
                  <a:lnTo>
                    <a:pt x="497977" y="24613"/>
                  </a:lnTo>
                  <a:lnTo>
                    <a:pt x="455837" y="11167"/>
                  </a:lnTo>
                  <a:lnTo>
                    <a:pt x="411650" y="2848"/>
                  </a:lnTo>
                  <a:lnTo>
                    <a:pt x="36576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phone.png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12080" y="5111496"/>
              <a:ext cx="365760" cy="365760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978144" y="4981143"/>
            <a:ext cx="2212975" cy="2457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Sales</a:t>
            </a:r>
            <a:r>
              <a:rPr dirty="0" sz="1450" spc="-3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Reports</a:t>
            </a:r>
            <a:r>
              <a:rPr dirty="0" sz="1450" spc="-3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b="1">
                <a:solidFill>
                  <a:srgbClr val="1A1A2D"/>
                </a:solidFill>
                <a:latin typeface="Calibri"/>
                <a:cs typeface="Calibri"/>
              </a:rPr>
              <a:t>On</a:t>
            </a:r>
            <a:r>
              <a:rPr dirty="0" sz="1450" spc="-3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spc="-30" b="1">
                <a:solidFill>
                  <a:srgbClr val="1A1A2D"/>
                </a:solidFill>
                <a:latin typeface="Calibri"/>
                <a:cs typeface="Calibri"/>
              </a:rPr>
              <a:t>Your</a:t>
            </a:r>
            <a:r>
              <a:rPr dirty="0" sz="1450" spc="-4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50" spc="-20" b="1">
                <a:solidFill>
                  <a:srgbClr val="1A1A2D"/>
                </a:solidFill>
                <a:latin typeface="Calibri"/>
                <a:cs typeface="Calibri"/>
              </a:rPr>
              <a:t>Phone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5719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/>
              <a:t>METRO</a:t>
            </a:r>
            <a:r>
              <a:rPr dirty="0" spc="150"/>
              <a:t> </a:t>
            </a:r>
            <a:r>
              <a:rPr dirty="0" spc="80"/>
              <a:t>SUPER</a:t>
            </a:r>
            <a:r>
              <a:rPr dirty="0" spc="195"/>
              <a:t> </a:t>
            </a:r>
            <a:r>
              <a:rPr dirty="0" spc="75"/>
              <a:t>MARKET</a:t>
            </a:r>
          </a:p>
        </p:txBody>
      </p:sp>
      <p:sp>
        <p:nvSpPr>
          <p:cNvPr id="46" name="object 4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11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44" name="object 44"/>
          <p:cNvSpPr txBox="1"/>
          <p:nvPr/>
        </p:nvSpPr>
        <p:spPr>
          <a:xfrm>
            <a:off x="5978144" y="5437428"/>
            <a:ext cx="3437254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Track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daily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revenue</a:t>
            </a:r>
            <a:r>
              <a:rPr dirty="0" sz="115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15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top-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selling</a:t>
            </a:r>
            <a:r>
              <a:rPr dirty="0" sz="115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items</a:t>
            </a:r>
            <a:r>
              <a:rPr dirty="0" sz="115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B6071"/>
                </a:solidFill>
                <a:latin typeface="Calibri"/>
                <a:cs typeface="Calibri"/>
              </a:rPr>
              <a:t>from</a:t>
            </a:r>
            <a:r>
              <a:rPr dirty="0" sz="115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B6071"/>
                </a:solidFill>
                <a:latin typeface="Calibri"/>
                <a:cs typeface="Calibri"/>
              </a:rPr>
              <a:t>anywhere.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10"/>
              <a:t>Already</a:t>
            </a:r>
            <a:r>
              <a:rPr dirty="0" sz="2800" spc="-90"/>
              <a:t> </a:t>
            </a:r>
            <a:r>
              <a:rPr dirty="0" sz="2800"/>
              <a:t>Run</a:t>
            </a:r>
            <a:r>
              <a:rPr dirty="0" sz="2800" spc="-95"/>
              <a:t> </a:t>
            </a:r>
            <a:r>
              <a:rPr dirty="0" sz="2800"/>
              <a:t>a</a:t>
            </a:r>
            <a:r>
              <a:rPr dirty="0" sz="2800" spc="-75"/>
              <a:t> </a:t>
            </a:r>
            <a:r>
              <a:rPr dirty="0" sz="2800"/>
              <a:t>Kirana</a:t>
            </a:r>
            <a:r>
              <a:rPr dirty="0" sz="2800" spc="-114"/>
              <a:t> </a:t>
            </a:r>
            <a:r>
              <a:rPr dirty="0" sz="2800"/>
              <a:t>Store?</a:t>
            </a:r>
            <a:r>
              <a:rPr dirty="0" sz="2800" spc="-105"/>
              <a:t> </a:t>
            </a:r>
            <a:r>
              <a:rPr dirty="0" sz="2800" spc="-10"/>
              <a:t>Here's</a:t>
            </a:r>
            <a:r>
              <a:rPr dirty="0" sz="2800" spc="-55"/>
              <a:t> </a:t>
            </a:r>
            <a:r>
              <a:rPr dirty="0" sz="2800"/>
              <a:t>What</a:t>
            </a:r>
            <a:r>
              <a:rPr dirty="0" sz="2800" spc="-95"/>
              <a:t> </a:t>
            </a:r>
            <a:r>
              <a:rPr dirty="0" sz="2800" spc="-10"/>
              <a:t>Changes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27684" y="1141603"/>
            <a:ext cx="616712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The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same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shop,</a:t>
            </a:r>
            <a:r>
              <a:rPr dirty="0" sz="15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the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same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location</a:t>
            </a:r>
            <a:r>
              <a:rPr dirty="0" sz="1500" spc="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—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run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on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stronger,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more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profitable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system.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8640" y="1828800"/>
            <a:ext cx="5349240" cy="4160520"/>
          </a:xfrm>
          <a:custGeom>
            <a:avLst/>
            <a:gdLst/>
            <a:ahLst/>
            <a:cxnLst/>
            <a:rect l="l" t="t" r="r" b="b"/>
            <a:pathLst>
              <a:path w="5349240" h="4160520">
                <a:moveTo>
                  <a:pt x="5239512" y="0"/>
                </a:moveTo>
                <a:lnTo>
                  <a:pt x="109715" y="0"/>
                </a:lnTo>
                <a:lnTo>
                  <a:pt x="67010" y="8626"/>
                </a:lnTo>
                <a:lnTo>
                  <a:pt x="32135" y="32146"/>
                </a:lnTo>
                <a:lnTo>
                  <a:pt x="8622" y="67026"/>
                </a:lnTo>
                <a:lnTo>
                  <a:pt x="0" y="109727"/>
                </a:lnTo>
                <a:lnTo>
                  <a:pt x="0" y="4050804"/>
                </a:lnTo>
                <a:lnTo>
                  <a:pt x="8622" y="4093509"/>
                </a:lnTo>
                <a:lnTo>
                  <a:pt x="32135" y="4128384"/>
                </a:lnTo>
                <a:lnTo>
                  <a:pt x="67010" y="4151897"/>
                </a:lnTo>
                <a:lnTo>
                  <a:pt x="109715" y="4160520"/>
                </a:lnTo>
                <a:lnTo>
                  <a:pt x="5239512" y="4160520"/>
                </a:lnTo>
                <a:lnTo>
                  <a:pt x="5282213" y="4151897"/>
                </a:lnTo>
                <a:lnTo>
                  <a:pt x="5317093" y="4128384"/>
                </a:lnTo>
                <a:lnTo>
                  <a:pt x="5340613" y="4093509"/>
                </a:lnTo>
                <a:lnTo>
                  <a:pt x="5349240" y="4050804"/>
                </a:lnTo>
                <a:lnTo>
                  <a:pt x="5349240" y="109727"/>
                </a:lnTo>
                <a:lnTo>
                  <a:pt x="5340613" y="67026"/>
                </a:lnTo>
                <a:lnTo>
                  <a:pt x="5317093" y="32146"/>
                </a:lnTo>
                <a:lnTo>
                  <a:pt x="5282213" y="8626"/>
                </a:lnTo>
                <a:lnTo>
                  <a:pt x="5239512" y="0"/>
                </a:lnTo>
                <a:close/>
              </a:path>
            </a:pathLst>
          </a:custGeom>
          <a:solidFill>
            <a:srgbClr val="ECEE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93444" y="2152650"/>
            <a:ext cx="2331085" cy="2851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b="1">
                <a:solidFill>
                  <a:srgbClr val="1A1A2D"/>
                </a:solidFill>
                <a:latin typeface="Calibri"/>
                <a:cs typeface="Calibri"/>
              </a:rPr>
              <a:t>As</a:t>
            </a:r>
            <a:r>
              <a:rPr dirty="0" sz="1700" spc="-2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1A1A2D"/>
                </a:solidFill>
                <a:latin typeface="Calibri"/>
                <a:cs typeface="Calibri"/>
              </a:rPr>
              <a:t>an</a:t>
            </a:r>
            <a:r>
              <a:rPr dirty="0" sz="1700" spc="-1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1A1A2D"/>
                </a:solidFill>
                <a:latin typeface="Calibri"/>
                <a:cs typeface="Calibri"/>
              </a:rPr>
              <a:t>Independent</a:t>
            </a:r>
            <a:r>
              <a:rPr dirty="0" sz="1700" spc="-5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700" spc="-10" b="1">
                <a:solidFill>
                  <a:srgbClr val="1A1A2D"/>
                </a:solidFill>
                <a:latin typeface="Calibri"/>
                <a:cs typeface="Calibri"/>
              </a:rPr>
              <a:t>Kirana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72311" y="2596857"/>
            <a:ext cx="514984" cy="3002280"/>
            <a:chOff x="972311" y="2596857"/>
            <a:chExt cx="514984" cy="30022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2311" y="2596857"/>
              <a:ext cx="514896" cy="5148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51559" y="2651760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62" y="6535"/>
                  </a:lnTo>
                  <a:lnTo>
                    <a:pt x="90576" y="24976"/>
                  </a:lnTo>
                  <a:lnTo>
                    <a:pt x="53563" y="53578"/>
                  </a:lnTo>
                  <a:lnTo>
                    <a:pt x="24968" y="90593"/>
                  </a:lnTo>
                  <a:lnTo>
                    <a:pt x="6532" y="134276"/>
                  </a:lnTo>
                  <a:lnTo>
                    <a:pt x="0" y="182879"/>
                  </a:lnTo>
                  <a:lnTo>
                    <a:pt x="6532" y="231483"/>
                  </a:lnTo>
                  <a:lnTo>
                    <a:pt x="24968" y="275166"/>
                  </a:lnTo>
                  <a:lnTo>
                    <a:pt x="53563" y="312181"/>
                  </a:lnTo>
                  <a:lnTo>
                    <a:pt x="90576" y="340783"/>
                  </a:lnTo>
                  <a:lnTo>
                    <a:pt x="134262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59" y="182879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2999" y="2743200"/>
              <a:ext cx="182880" cy="1828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2311" y="3218649"/>
              <a:ext cx="514896" cy="5148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51559" y="3273552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62" y="6535"/>
                  </a:lnTo>
                  <a:lnTo>
                    <a:pt x="90576" y="24976"/>
                  </a:lnTo>
                  <a:lnTo>
                    <a:pt x="53563" y="53578"/>
                  </a:lnTo>
                  <a:lnTo>
                    <a:pt x="24968" y="90593"/>
                  </a:lnTo>
                  <a:lnTo>
                    <a:pt x="6532" y="134276"/>
                  </a:lnTo>
                  <a:lnTo>
                    <a:pt x="0" y="182880"/>
                  </a:lnTo>
                  <a:lnTo>
                    <a:pt x="6532" y="231483"/>
                  </a:lnTo>
                  <a:lnTo>
                    <a:pt x="24968" y="275166"/>
                  </a:lnTo>
                  <a:lnTo>
                    <a:pt x="53563" y="312181"/>
                  </a:lnTo>
                  <a:lnTo>
                    <a:pt x="90576" y="340783"/>
                  </a:lnTo>
                  <a:lnTo>
                    <a:pt x="134262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59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2999" y="3364992"/>
              <a:ext cx="182880" cy="1828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2311" y="3840441"/>
              <a:ext cx="514896" cy="51489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59" y="3895344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62" y="6535"/>
                  </a:lnTo>
                  <a:lnTo>
                    <a:pt x="90576" y="24976"/>
                  </a:lnTo>
                  <a:lnTo>
                    <a:pt x="53563" y="53578"/>
                  </a:lnTo>
                  <a:lnTo>
                    <a:pt x="24968" y="90593"/>
                  </a:lnTo>
                  <a:lnTo>
                    <a:pt x="6532" y="134276"/>
                  </a:lnTo>
                  <a:lnTo>
                    <a:pt x="0" y="182879"/>
                  </a:lnTo>
                  <a:lnTo>
                    <a:pt x="6532" y="231483"/>
                  </a:lnTo>
                  <a:lnTo>
                    <a:pt x="24968" y="275166"/>
                  </a:lnTo>
                  <a:lnTo>
                    <a:pt x="53563" y="312181"/>
                  </a:lnTo>
                  <a:lnTo>
                    <a:pt x="90576" y="340783"/>
                  </a:lnTo>
                  <a:lnTo>
                    <a:pt x="134262" y="359224"/>
                  </a:lnTo>
                  <a:lnTo>
                    <a:pt x="182880" y="365759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59" y="182879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2999" y="3986784"/>
              <a:ext cx="182880" cy="18288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2311" y="4462234"/>
              <a:ext cx="514896" cy="51489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51559" y="451713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62" y="6535"/>
                  </a:lnTo>
                  <a:lnTo>
                    <a:pt x="90576" y="24976"/>
                  </a:lnTo>
                  <a:lnTo>
                    <a:pt x="53563" y="53578"/>
                  </a:lnTo>
                  <a:lnTo>
                    <a:pt x="24968" y="90593"/>
                  </a:lnTo>
                  <a:lnTo>
                    <a:pt x="6532" y="134276"/>
                  </a:lnTo>
                  <a:lnTo>
                    <a:pt x="0" y="182880"/>
                  </a:lnTo>
                  <a:lnTo>
                    <a:pt x="6532" y="231483"/>
                  </a:lnTo>
                  <a:lnTo>
                    <a:pt x="24968" y="275166"/>
                  </a:lnTo>
                  <a:lnTo>
                    <a:pt x="53563" y="312181"/>
                  </a:lnTo>
                  <a:lnTo>
                    <a:pt x="90576" y="340783"/>
                  </a:lnTo>
                  <a:lnTo>
                    <a:pt x="134262" y="359224"/>
                  </a:lnTo>
                  <a:lnTo>
                    <a:pt x="182880" y="365759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59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2999" y="4608576"/>
              <a:ext cx="182880" cy="18288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2311" y="5084064"/>
              <a:ext cx="514896" cy="51489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51559" y="5138927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62" y="6535"/>
                  </a:lnTo>
                  <a:lnTo>
                    <a:pt x="90576" y="24976"/>
                  </a:lnTo>
                  <a:lnTo>
                    <a:pt x="53563" y="53578"/>
                  </a:lnTo>
                  <a:lnTo>
                    <a:pt x="24968" y="90593"/>
                  </a:lnTo>
                  <a:lnTo>
                    <a:pt x="6532" y="134276"/>
                  </a:lnTo>
                  <a:lnTo>
                    <a:pt x="0" y="182880"/>
                  </a:lnTo>
                  <a:lnTo>
                    <a:pt x="6532" y="231483"/>
                  </a:lnTo>
                  <a:lnTo>
                    <a:pt x="24968" y="275166"/>
                  </a:lnTo>
                  <a:lnTo>
                    <a:pt x="53563" y="312181"/>
                  </a:lnTo>
                  <a:lnTo>
                    <a:pt x="90576" y="340783"/>
                  </a:lnTo>
                  <a:lnTo>
                    <a:pt x="134262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59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2999" y="5230368"/>
              <a:ext cx="182880" cy="18287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615186" y="2787523"/>
            <a:ext cx="2806065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Manual</a:t>
            </a:r>
            <a:r>
              <a:rPr dirty="0" sz="1250" spc="-4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billing,</a:t>
            </a:r>
            <a:r>
              <a:rPr dirty="0" sz="1250" spc="-2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prone</a:t>
            </a:r>
            <a:r>
              <a:rPr dirty="0" sz="1250" spc="-2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to</a:t>
            </a:r>
            <a:r>
              <a:rPr dirty="0" sz="1250" spc="-5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errors</a:t>
            </a:r>
            <a:r>
              <a:rPr dirty="0" sz="1250" spc="-3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and</a:t>
            </a:r>
            <a:r>
              <a:rPr dirty="0" sz="1250" spc="-4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leakage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15186" y="3409569"/>
            <a:ext cx="2726690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Buying</a:t>
            </a:r>
            <a:r>
              <a:rPr dirty="0" sz="1250" spc="-2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at</a:t>
            </a:r>
            <a:r>
              <a:rPr dirty="0" sz="1250" spc="-4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small-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trader</a:t>
            </a:r>
            <a:r>
              <a:rPr dirty="0" sz="1250" spc="-1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prices,</a:t>
            </a:r>
            <a:r>
              <a:rPr dirty="0" sz="1250" spc="-1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low</a:t>
            </a:r>
            <a:r>
              <a:rPr dirty="0" sz="1250" spc="-2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margins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15186" y="4031741"/>
            <a:ext cx="2726055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Limited</a:t>
            </a:r>
            <a:r>
              <a:rPr dirty="0" sz="1250" spc="-4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shelf</a:t>
            </a:r>
            <a:r>
              <a:rPr dirty="0" sz="1250" spc="-2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space,</a:t>
            </a:r>
            <a:r>
              <a:rPr dirty="0" sz="1250" spc="-3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limited</a:t>
            </a:r>
            <a:r>
              <a:rPr dirty="0" sz="1250" spc="-3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product</a:t>
            </a:r>
            <a:r>
              <a:rPr dirty="0" sz="1250" spc="-20">
                <a:solidFill>
                  <a:srgbClr val="1A1A2D"/>
                </a:solidFill>
                <a:latin typeface="Calibri"/>
                <a:cs typeface="Calibri"/>
              </a:rPr>
              <a:t> range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15186" y="4653788"/>
            <a:ext cx="2546985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No</a:t>
            </a:r>
            <a:r>
              <a:rPr dirty="0" sz="1250" spc="-6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consistent</a:t>
            </a:r>
            <a:r>
              <a:rPr dirty="0" sz="1250" spc="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brand</a:t>
            </a:r>
            <a:r>
              <a:rPr dirty="0" sz="1250" spc="-2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identity</a:t>
            </a:r>
            <a:r>
              <a:rPr dirty="0" sz="1250" spc="-2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or</a:t>
            </a:r>
            <a:r>
              <a:rPr dirty="0" sz="1250" spc="-5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signage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15186" y="5275834"/>
            <a:ext cx="2767965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Customers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 drift</a:t>
            </a:r>
            <a:r>
              <a:rPr dirty="0" sz="1250" spc="-4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1A1A2D"/>
                </a:solidFill>
                <a:latin typeface="Calibri"/>
                <a:cs typeface="Calibri"/>
              </a:rPr>
              <a:t>to</a:t>
            </a:r>
            <a:r>
              <a:rPr dirty="0" sz="1250" spc="-4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organized</a:t>
            </a:r>
            <a:r>
              <a:rPr dirty="0" sz="1250" spc="-1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stores</a:t>
            </a:r>
            <a:r>
              <a:rPr dirty="0" sz="1250" spc="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1A1A2D"/>
                </a:solidFill>
                <a:latin typeface="Calibri"/>
                <a:cs typeface="Calibri"/>
              </a:rPr>
              <a:t>nearby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263640" y="1828800"/>
            <a:ext cx="5349240" cy="4160520"/>
          </a:xfrm>
          <a:custGeom>
            <a:avLst/>
            <a:gdLst/>
            <a:ahLst/>
            <a:cxnLst/>
            <a:rect l="l" t="t" r="r" b="b"/>
            <a:pathLst>
              <a:path w="5349240" h="4160520">
                <a:moveTo>
                  <a:pt x="5239512" y="0"/>
                </a:moveTo>
                <a:lnTo>
                  <a:pt x="109727" y="0"/>
                </a:lnTo>
                <a:lnTo>
                  <a:pt x="67026" y="8626"/>
                </a:lnTo>
                <a:lnTo>
                  <a:pt x="32146" y="32146"/>
                </a:lnTo>
                <a:lnTo>
                  <a:pt x="8626" y="67026"/>
                </a:lnTo>
                <a:lnTo>
                  <a:pt x="0" y="109727"/>
                </a:lnTo>
                <a:lnTo>
                  <a:pt x="0" y="4050804"/>
                </a:lnTo>
                <a:lnTo>
                  <a:pt x="8626" y="4093509"/>
                </a:lnTo>
                <a:lnTo>
                  <a:pt x="32146" y="4128384"/>
                </a:lnTo>
                <a:lnTo>
                  <a:pt x="67026" y="4151897"/>
                </a:lnTo>
                <a:lnTo>
                  <a:pt x="109727" y="4160520"/>
                </a:lnTo>
                <a:lnTo>
                  <a:pt x="5239512" y="4160520"/>
                </a:lnTo>
                <a:lnTo>
                  <a:pt x="5282213" y="4151897"/>
                </a:lnTo>
                <a:lnTo>
                  <a:pt x="5317093" y="4128384"/>
                </a:lnTo>
                <a:lnTo>
                  <a:pt x="5340613" y="4093509"/>
                </a:lnTo>
                <a:lnTo>
                  <a:pt x="5349240" y="4050804"/>
                </a:lnTo>
                <a:lnTo>
                  <a:pt x="5349240" y="109727"/>
                </a:lnTo>
                <a:lnTo>
                  <a:pt x="5340613" y="67026"/>
                </a:lnTo>
                <a:lnTo>
                  <a:pt x="5317093" y="32146"/>
                </a:lnTo>
                <a:lnTo>
                  <a:pt x="5282213" y="8626"/>
                </a:lnTo>
                <a:lnTo>
                  <a:pt x="5239512" y="0"/>
                </a:lnTo>
                <a:close/>
              </a:path>
            </a:pathLst>
          </a:custGeom>
          <a:solidFill>
            <a:srgbClr val="0E2A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6709664" y="2152650"/>
            <a:ext cx="3002280" cy="2851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z="17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7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FFFFFF"/>
                </a:solidFill>
                <a:latin typeface="Calibri"/>
                <a:cs typeface="Calibri"/>
              </a:rPr>
              <a:t>Metro</a:t>
            </a:r>
            <a:r>
              <a:rPr dirty="0" sz="17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FFFFFF"/>
                </a:solidFill>
                <a:latin typeface="Calibri"/>
                <a:cs typeface="Calibri"/>
              </a:rPr>
              <a:t>Super</a:t>
            </a:r>
            <a:r>
              <a:rPr dirty="0" sz="17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FFFFFF"/>
                </a:solidFill>
                <a:latin typeface="Calibri"/>
                <a:cs typeface="Calibri"/>
              </a:rPr>
              <a:t>Market</a:t>
            </a:r>
            <a:r>
              <a:rPr dirty="0" sz="17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 b="1">
                <a:solidFill>
                  <a:srgbClr val="FFFFFF"/>
                </a:solidFill>
                <a:latin typeface="Calibri"/>
                <a:cs typeface="Calibri"/>
              </a:rPr>
              <a:t>Partner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687311" y="2596857"/>
            <a:ext cx="514984" cy="3002280"/>
            <a:chOff x="6687311" y="2596857"/>
            <a:chExt cx="514984" cy="3002280"/>
          </a:xfrm>
        </p:grpSpPr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7311" y="2596857"/>
              <a:ext cx="514896" cy="51489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766559" y="2651760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79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79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7999" y="2743200"/>
              <a:ext cx="182879" cy="18287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7311" y="3218649"/>
              <a:ext cx="514896" cy="51489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766559" y="3273552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80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7999" y="3364992"/>
              <a:ext cx="182879" cy="1828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7311" y="3840441"/>
              <a:ext cx="514896" cy="51489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766559" y="3895344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79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59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79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7999" y="3986784"/>
              <a:ext cx="182879" cy="18288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7311" y="4462234"/>
              <a:ext cx="514896" cy="51489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766559" y="4517136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80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59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7999" y="4608576"/>
              <a:ext cx="182879" cy="18288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7311" y="5084064"/>
              <a:ext cx="514896" cy="51489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766559" y="5138927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59" h="365760">
                  <a:moveTo>
                    <a:pt x="182880" y="0"/>
                  </a:move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80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80" y="365760"/>
                  </a:lnTo>
                  <a:lnTo>
                    <a:pt x="231483" y="359224"/>
                  </a:lnTo>
                  <a:lnTo>
                    <a:pt x="275166" y="340783"/>
                  </a:lnTo>
                  <a:lnTo>
                    <a:pt x="312181" y="312181"/>
                  </a:lnTo>
                  <a:lnTo>
                    <a:pt x="340783" y="275166"/>
                  </a:lnTo>
                  <a:lnTo>
                    <a:pt x="359224" y="231483"/>
                  </a:lnTo>
                  <a:lnTo>
                    <a:pt x="365760" y="182880"/>
                  </a:lnTo>
                  <a:lnTo>
                    <a:pt x="359224" y="134276"/>
                  </a:lnTo>
                  <a:lnTo>
                    <a:pt x="340783" y="90593"/>
                  </a:lnTo>
                  <a:lnTo>
                    <a:pt x="312181" y="53578"/>
                  </a:lnTo>
                  <a:lnTo>
                    <a:pt x="275166" y="24976"/>
                  </a:lnTo>
                  <a:lnTo>
                    <a:pt x="231483" y="6535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7999" y="5230368"/>
              <a:ext cx="182879" cy="182879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7331709" y="2787523"/>
            <a:ext cx="2929255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Digital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POS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billing</a:t>
            </a:r>
            <a:r>
              <a:rPr dirty="0" sz="12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—</a:t>
            </a:r>
            <a:r>
              <a:rPr dirty="0" sz="12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accurate,</a:t>
            </a:r>
            <a:r>
              <a:rPr dirty="0" sz="125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leak-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free</a:t>
            </a:r>
            <a:r>
              <a:rPr dirty="0" sz="125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Calibri"/>
                <a:cs typeface="Calibri"/>
              </a:rPr>
              <a:t>sales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5719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/>
              <a:t>METRO</a:t>
            </a:r>
            <a:r>
              <a:rPr dirty="0" spc="150"/>
              <a:t> </a:t>
            </a:r>
            <a:r>
              <a:rPr dirty="0" spc="80"/>
              <a:t>SUPER</a:t>
            </a:r>
            <a:r>
              <a:rPr dirty="0" spc="195"/>
              <a:t> </a:t>
            </a:r>
            <a:r>
              <a:rPr dirty="0" spc="75"/>
              <a:t>MARKET</a:t>
            </a:r>
          </a:p>
        </p:txBody>
      </p:sp>
      <p:sp>
        <p:nvSpPr>
          <p:cNvPr id="51" name="object 5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11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46" name="object 46"/>
          <p:cNvSpPr txBox="1"/>
          <p:nvPr/>
        </p:nvSpPr>
        <p:spPr>
          <a:xfrm>
            <a:off x="7331709" y="3409569"/>
            <a:ext cx="2904490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Supply</a:t>
            </a:r>
            <a:r>
              <a:rPr dirty="0" sz="125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chain</a:t>
            </a:r>
            <a:r>
              <a:rPr dirty="0" sz="125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access</a:t>
            </a:r>
            <a:r>
              <a:rPr dirty="0" sz="125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dirty="0" sz="125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Calibri"/>
                <a:cs typeface="Calibri"/>
              </a:rPr>
              <a:t>franchise-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level</a:t>
            </a:r>
            <a:r>
              <a:rPr dirty="0" sz="125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pricing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331709" y="4031741"/>
            <a:ext cx="2872740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 spc="-20">
                <a:solidFill>
                  <a:srgbClr val="FFFFFF"/>
                </a:solidFill>
                <a:latin typeface="Calibri"/>
                <a:cs typeface="Calibri"/>
              </a:rPr>
              <a:t>Wider,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25">
                <a:solidFill>
                  <a:srgbClr val="FFFFFF"/>
                </a:solidFill>
                <a:latin typeface="Calibri"/>
                <a:cs typeface="Calibri"/>
              </a:rPr>
              <a:t>better-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organized</a:t>
            </a:r>
            <a:r>
              <a:rPr dirty="0" sz="12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product</a:t>
            </a:r>
            <a:r>
              <a:rPr dirty="0" sz="125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assortment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331709" y="4653788"/>
            <a:ext cx="2625090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5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trusted,</a:t>
            </a:r>
            <a:r>
              <a:rPr dirty="0" sz="125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recognizable</a:t>
            </a:r>
            <a:r>
              <a:rPr dirty="0" sz="125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Metro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 storefront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331709" y="5275834"/>
            <a:ext cx="2910840" cy="2159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Footfall</a:t>
            </a:r>
            <a:r>
              <a:rPr dirty="0" sz="125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25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repeat</a:t>
            </a:r>
            <a:r>
              <a:rPr dirty="0" sz="125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visits</a:t>
            </a:r>
            <a:r>
              <a:rPr dirty="0" sz="125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driven</a:t>
            </a:r>
            <a:r>
              <a:rPr dirty="0" sz="125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dirty="0" sz="125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25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Calibri"/>
                <a:cs typeface="Calibri"/>
              </a:rPr>
              <a:t>brand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7F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Who</a:t>
            </a:r>
            <a:r>
              <a:rPr dirty="0" spc="-80"/>
              <a:t> </a:t>
            </a:r>
            <a:r>
              <a:rPr dirty="0"/>
              <a:t>Is</a:t>
            </a:r>
            <a:r>
              <a:rPr dirty="0" spc="-55"/>
              <a:t> </a:t>
            </a:r>
            <a:r>
              <a:rPr dirty="0"/>
              <a:t>the</a:t>
            </a:r>
            <a:r>
              <a:rPr dirty="0" spc="-85"/>
              <a:t> </a:t>
            </a:r>
            <a:r>
              <a:rPr dirty="0"/>
              <a:t>Ideal</a:t>
            </a:r>
            <a:r>
              <a:rPr dirty="0" spc="-55"/>
              <a:t> </a:t>
            </a:r>
            <a:r>
              <a:rPr dirty="0"/>
              <a:t>Metro</a:t>
            </a:r>
            <a:r>
              <a:rPr dirty="0" spc="-70"/>
              <a:t> </a:t>
            </a:r>
            <a:r>
              <a:rPr dirty="0" spc="-10"/>
              <a:t>Partner?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469391" y="1408176"/>
            <a:ext cx="5498465" cy="1840864"/>
            <a:chOff x="469391" y="1408176"/>
            <a:chExt cx="5498465" cy="184086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391" y="1408176"/>
              <a:ext cx="5498210" cy="184061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48639" y="1463039"/>
              <a:ext cx="5349240" cy="1691639"/>
            </a:xfrm>
            <a:custGeom>
              <a:avLst/>
              <a:gdLst/>
              <a:ahLst/>
              <a:cxnLst/>
              <a:rect l="l" t="t" r="r" b="b"/>
              <a:pathLst>
                <a:path w="5349240" h="1691639">
                  <a:moveTo>
                    <a:pt x="5257800" y="0"/>
                  </a:moveTo>
                  <a:lnTo>
                    <a:pt x="91439" y="0"/>
                  </a:lnTo>
                  <a:lnTo>
                    <a:pt x="55844" y="7179"/>
                  </a:lnTo>
                  <a:lnTo>
                    <a:pt x="26779" y="26765"/>
                  </a:lnTo>
                  <a:lnTo>
                    <a:pt x="7184" y="55828"/>
                  </a:lnTo>
                  <a:lnTo>
                    <a:pt x="0" y="91439"/>
                  </a:lnTo>
                  <a:lnTo>
                    <a:pt x="0" y="1600200"/>
                  </a:lnTo>
                  <a:lnTo>
                    <a:pt x="7184" y="1635811"/>
                  </a:lnTo>
                  <a:lnTo>
                    <a:pt x="26779" y="1664874"/>
                  </a:lnTo>
                  <a:lnTo>
                    <a:pt x="55844" y="1684460"/>
                  </a:lnTo>
                  <a:lnTo>
                    <a:pt x="91439" y="1691639"/>
                  </a:lnTo>
                  <a:lnTo>
                    <a:pt x="5257800" y="1691639"/>
                  </a:lnTo>
                  <a:lnTo>
                    <a:pt x="5293411" y="1684460"/>
                  </a:lnTo>
                  <a:lnTo>
                    <a:pt x="5322474" y="1664874"/>
                  </a:lnTo>
                  <a:lnTo>
                    <a:pt x="5342060" y="1635811"/>
                  </a:lnTo>
                  <a:lnTo>
                    <a:pt x="5349240" y="1600200"/>
                  </a:lnTo>
                  <a:lnTo>
                    <a:pt x="5349240" y="91439"/>
                  </a:lnTo>
                  <a:lnTo>
                    <a:pt x="5342060" y="55828"/>
                  </a:lnTo>
                  <a:lnTo>
                    <a:pt x="5322474" y="26765"/>
                  </a:lnTo>
                  <a:lnTo>
                    <a:pt x="5293411" y="7179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6695" y="1819643"/>
              <a:ext cx="1017663" cy="10176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75943" y="1874519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80" h="868680">
                  <a:moveTo>
                    <a:pt x="434340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40" y="868679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80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4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owner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2352" y="2090927"/>
              <a:ext cx="432816" cy="43586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228214" y="1923364"/>
            <a:ext cx="229870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Existing</a:t>
            </a:r>
            <a:r>
              <a:rPr dirty="0" sz="1500" spc="-6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Kirana</a:t>
            </a:r>
            <a:r>
              <a:rPr dirty="0" sz="1500" spc="-7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Store</a:t>
            </a:r>
            <a:r>
              <a:rPr dirty="0" sz="1500" spc="-4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Owners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28214" y="2417826"/>
            <a:ext cx="2715260" cy="397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50"/>
              </a:spcBef>
            </a:pP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Looking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to</a:t>
            </a:r>
            <a:r>
              <a:rPr dirty="0" sz="12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modernize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2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grow</a:t>
            </a:r>
            <a:r>
              <a:rPr dirty="0" sz="12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beyond</a:t>
            </a:r>
            <a:r>
              <a:rPr dirty="0" sz="12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5B6071"/>
                </a:solidFill>
                <a:latin typeface="Calibri"/>
                <a:cs typeface="Calibri"/>
              </a:rPr>
              <a:t>the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traditional</a:t>
            </a:r>
            <a:r>
              <a:rPr dirty="0" sz="1200" spc="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format.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84391" y="1408176"/>
            <a:ext cx="5498465" cy="1840864"/>
            <a:chOff x="6184391" y="1408176"/>
            <a:chExt cx="5498465" cy="1840864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4391" y="1408176"/>
              <a:ext cx="5498210" cy="184061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263639" y="1463039"/>
              <a:ext cx="5349240" cy="1691639"/>
            </a:xfrm>
            <a:custGeom>
              <a:avLst/>
              <a:gdLst/>
              <a:ahLst/>
              <a:cxnLst/>
              <a:rect l="l" t="t" r="r" b="b"/>
              <a:pathLst>
                <a:path w="5349240" h="1691639">
                  <a:moveTo>
                    <a:pt x="5257800" y="0"/>
                  </a:moveTo>
                  <a:lnTo>
                    <a:pt x="91439" y="0"/>
                  </a:lnTo>
                  <a:lnTo>
                    <a:pt x="55828" y="7179"/>
                  </a:lnTo>
                  <a:lnTo>
                    <a:pt x="26765" y="26765"/>
                  </a:lnTo>
                  <a:lnTo>
                    <a:pt x="7179" y="55828"/>
                  </a:lnTo>
                  <a:lnTo>
                    <a:pt x="0" y="91439"/>
                  </a:lnTo>
                  <a:lnTo>
                    <a:pt x="0" y="1600200"/>
                  </a:lnTo>
                  <a:lnTo>
                    <a:pt x="7179" y="1635811"/>
                  </a:lnTo>
                  <a:lnTo>
                    <a:pt x="26765" y="1664874"/>
                  </a:lnTo>
                  <a:lnTo>
                    <a:pt x="55828" y="1684460"/>
                  </a:lnTo>
                  <a:lnTo>
                    <a:pt x="91439" y="1691639"/>
                  </a:lnTo>
                  <a:lnTo>
                    <a:pt x="5257800" y="1691639"/>
                  </a:lnTo>
                  <a:lnTo>
                    <a:pt x="5293411" y="1684460"/>
                  </a:lnTo>
                  <a:lnTo>
                    <a:pt x="5322474" y="1664874"/>
                  </a:lnTo>
                  <a:lnTo>
                    <a:pt x="5342060" y="1635811"/>
                  </a:lnTo>
                  <a:lnTo>
                    <a:pt x="5349240" y="1600200"/>
                  </a:lnTo>
                  <a:lnTo>
                    <a:pt x="5349240" y="91439"/>
                  </a:lnTo>
                  <a:lnTo>
                    <a:pt x="5342060" y="55828"/>
                  </a:lnTo>
                  <a:lnTo>
                    <a:pt x="5322474" y="26765"/>
                  </a:lnTo>
                  <a:lnTo>
                    <a:pt x="5293411" y="7179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1695" y="1819643"/>
              <a:ext cx="1017663" cy="101766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790943" y="1874519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79" h="868680">
                  <a:moveTo>
                    <a:pt x="434339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39" y="868679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79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entrepreneur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7351" y="2090927"/>
              <a:ext cx="432816" cy="43586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944357" y="1923364"/>
            <a:ext cx="165481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Retail</a:t>
            </a:r>
            <a:r>
              <a:rPr dirty="0" sz="1500" spc="-5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Entrepreneurs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44357" y="2417826"/>
            <a:ext cx="2998470" cy="397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50"/>
              </a:spcBef>
            </a:pP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Seeking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proven,</a:t>
            </a:r>
            <a:r>
              <a:rPr dirty="0" sz="12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structured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franchise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model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5B6071"/>
                </a:solidFill>
                <a:latin typeface="Calibri"/>
                <a:cs typeface="Calibri"/>
              </a:rPr>
              <a:t>to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launch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 new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venture.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69391" y="3419855"/>
            <a:ext cx="5498465" cy="1840864"/>
            <a:chOff x="469391" y="3419855"/>
            <a:chExt cx="5498465" cy="1840864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391" y="3419855"/>
              <a:ext cx="5498211" cy="184061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48639" y="3474719"/>
              <a:ext cx="5349240" cy="1691639"/>
            </a:xfrm>
            <a:custGeom>
              <a:avLst/>
              <a:gdLst/>
              <a:ahLst/>
              <a:cxnLst/>
              <a:rect l="l" t="t" r="r" b="b"/>
              <a:pathLst>
                <a:path w="5349240" h="1691639">
                  <a:moveTo>
                    <a:pt x="5257800" y="0"/>
                  </a:moveTo>
                  <a:lnTo>
                    <a:pt x="91439" y="0"/>
                  </a:lnTo>
                  <a:lnTo>
                    <a:pt x="55844" y="7179"/>
                  </a:lnTo>
                  <a:lnTo>
                    <a:pt x="26779" y="26765"/>
                  </a:lnTo>
                  <a:lnTo>
                    <a:pt x="7184" y="55828"/>
                  </a:lnTo>
                  <a:lnTo>
                    <a:pt x="0" y="91439"/>
                  </a:lnTo>
                  <a:lnTo>
                    <a:pt x="0" y="1600199"/>
                  </a:lnTo>
                  <a:lnTo>
                    <a:pt x="7184" y="1635811"/>
                  </a:lnTo>
                  <a:lnTo>
                    <a:pt x="26779" y="1664874"/>
                  </a:lnTo>
                  <a:lnTo>
                    <a:pt x="55844" y="1684460"/>
                  </a:lnTo>
                  <a:lnTo>
                    <a:pt x="91439" y="1691639"/>
                  </a:lnTo>
                  <a:lnTo>
                    <a:pt x="5257800" y="1691639"/>
                  </a:lnTo>
                  <a:lnTo>
                    <a:pt x="5293411" y="1684460"/>
                  </a:lnTo>
                  <a:lnTo>
                    <a:pt x="5322474" y="1664874"/>
                  </a:lnTo>
                  <a:lnTo>
                    <a:pt x="5342060" y="1635811"/>
                  </a:lnTo>
                  <a:lnTo>
                    <a:pt x="5349240" y="1600199"/>
                  </a:lnTo>
                  <a:lnTo>
                    <a:pt x="5349240" y="91439"/>
                  </a:lnTo>
                  <a:lnTo>
                    <a:pt x="5342060" y="55828"/>
                  </a:lnTo>
                  <a:lnTo>
                    <a:pt x="5322474" y="26765"/>
                  </a:lnTo>
                  <a:lnTo>
                    <a:pt x="5293411" y="7179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6695" y="3831323"/>
              <a:ext cx="1017663" cy="101766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75943" y="3886200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80" h="868679">
                  <a:moveTo>
                    <a:pt x="434340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40" y="868680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80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4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investor.pn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2352" y="4102607"/>
              <a:ext cx="432816" cy="43586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228214" y="3935933"/>
            <a:ext cx="118999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Local</a:t>
            </a:r>
            <a:r>
              <a:rPr dirty="0" sz="1500" spc="-4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Investors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228214" y="4430395"/>
            <a:ext cx="2961640" cy="397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50"/>
              </a:spcBef>
            </a:pP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Looking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for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stable,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high-footfall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neighborhood business.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184391" y="3419855"/>
            <a:ext cx="5498465" cy="1840864"/>
            <a:chOff x="6184391" y="3419855"/>
            <a:chExt cx="5498465" cy="1840864"/>
          </a:xfrm>
        </p:grpSpPr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4391" y="3419855"/>
              <a:ext cx="5498211" cy="184061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263639" y="3474719"/>
              <a:ext cx="5349240" cy="1691639"/>
            </a:xfrm>
            <a:custGeom>
              <a:avLst/>
              <a:gdLst/>
              <a:ahLst/>
              <a:cxnLst/>
              <a:rect l="l" t="t" r="r" b="b"/>
              <a:pathLst>
                <a:path w="5349240" h="1691639">
                  <a:moveTo>
                    <a:pt x="5257800" y="0"/>
                  </a:moveTo>
                  <a:lnTo>
                    <a:pt x="91439" y="0"/>
                  </a:lnTo>
                  <a:lnTo>
                    <a:pt x="55828" y="7179"/>
                  </a:lnTo>
                  <a:lnTo>
                    <a:pt x="26765" y="26765"/>
                  </a:lnTo>
                  <a:lnTo>
                    <a:pt x="7179" y="55828"/>
                  </a:lnTo>
                  <a:lnTo>
                    <a:pt x="0" y="91439"/>
                  </a:lnTo>
                  <a:lnTo>
                    <a:pt x="0" y="1600199"/>
                  </a:lnTo>
                  <a:lnTo>
                    <a:pt x="7179" y="1635811"/>
                  </a:lnTo>
                  <a:lnTo>
                    <a:pt x="26765" y="1664874"/>
                  </a:lnTo>
                  <a:lnTo>
                    <a:pt x="55828" y="1684460"/>
                  </a:lnTo>
                  <a:lnTo>
                    <a:pt x="91439" y="1691639"/>
                  </a:lnTo>
                  <a:lnTo>
                    <a:pt x="5257800" y="1691639"/>
                  </a:lnTo>
                  <a:lnTo>
                    <a:pt x="5293411" y="1684460"/>
                  </a:lnTo>
                  <a:lnTo>
                    <a:pt x="5322474" y="1664874"/>
                  </a:lnTo>
                  <a:lnTo>
                    <a:pt x="5342060" y="1635811"/>
                  </a:lnTo>
                  <a:lnTo>
                    <a:pt x="5349240" y="1600199"/>
                  </a:lnTo>
                  <a:lnTo>
                    <a:pt x="5349240" y="91439"/>
                  </a:lnTo>
                  <a:lnTo>
                    <a:pt x="5342060" y="55828"/>
                  </a:lnTo>
                  <a:lnTo>
                    <a:pt x="5322474" y="26765"/>
                  </a:lnTo>
                  <a:lnTo>
                    <a:pt x="5293411" y="7179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1695" y="3831323"/>
              <a:ext cx="1017663" cy="101766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790943" y="3886200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79" h="868679">
                  <a:moveTo>
                    <a:pt x="434339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39" y="868680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79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family.png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7351" y="4102607"/>
              <a:ext cx="432816" cy="435863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7944357" y="3935933"/>
            <a:ext cx="210693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Family</a:t>
            </a:r>
            <a:r>
              <a:rPr dirty="0" sz="1500" spc="-2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Business</a:t>
            </a:r>
            <a:r>
              <a:rPr dirty="0" sz="1500" spc="-7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Operators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944357" y="4430395"/>
            <a:ext cx="3107055" cy="397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50"/>
              </a:spcBef>
            </a:pP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Wanting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an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easy-to-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manage,</a:t>
            </a:r>
            <a:r>
              <a:rPr dirty="0" sz="12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structured</a:t>
            </a:r>
            <a:r>
              <a:rPr dirty="0" sz="12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operating system.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48640" y="6080759"/>
            <a:ext cx="11064240" cy="502920"/>
          </a:xfrm>
          <a:custGeom>
            <a:avLst/>
            <a:gdLst/>
            <a:ahLst/>
            <a:cxnLst/>
            <a:rect l="l" t="t" r="r" b="b"/>
            <a:pathLst>
              <a:path w="11064240" h="502920">
                <a:moveTo>
                  <a:pt x="10991088" y="0"/>
                </a:moveTo>
                <a:lnTo>
                  <a:pt x="73139" y="0"/>
                </a:lnTo>
                <a:lnTo>
                  <a:pt x="44673" y="5748"/>
                </a:lnTo>
                <a:lnTo>
                  <a:pt x="21424" y="21424"/>
                </a:lnTo>
                <a:lnTo>
                  <a:pt x="5748" y="44673"/>
                </a:lnTo>
                <a:lnTo>
                  <a:pt x="0" y="73139"/>
                </a:lnTo>
                <a:lnTo>
                  <a:pt x="0" y="429780"/>
                </a:lnTo>
                <a:lnTo>
                  <a:pt x="5748" y="458246"/>
                </a:lnTo>
                <a:lnTo>
                  <a:pt x="21424" y="481495"/>
                </a:lnTo>
                <a:lnTo>
                  <a:pt x="44673" y="497171"/>
                </a:lnTo>
                <a:lnTo>
                  <a:pt x="73139" y="502919"/>
                </a:lnTo>
                <a:lnTo>
                  <a:pt x="10991088" y="502919"/>
                </a:lnTo>
                <a:lnTo>
                  <a:pt x="11019555" y="497171"/>
                </a:lnTo>
                <a:lnTo>
                  <a:pt x="11042808" y="481495"/>
                </a:lnTo>
                <a:lnTo>
                  <a:pt x="11058489" y="458246"/>
                </a:lnTo>
                <a:lnTo>
                  <a:pt x="11064240" y="429780"/>
                </a:lnTo>
                <a:lnTo>
                  <a:pt x="11064240" y="73139"/>
                </a:lnTo>
                <a:lnTo>
                  <a:pt x="11058489" y="44673"/>
                </a:lnTo>
                <a:lnTo>
                  <a:pt x="11042808" y="21424"/>
                </a:lnTo>
                <a:lnTo>
                  <a:pt x="11019555" y="5748"/>
                </a:lnTo>
                <a:lnTo>
                  <a:pt x="10991088" y="0"/>
                </a:lnTo>
                <a:close/>
              </a:path>
            </a:pathLst>
          </a:custGeom>
          <a:solidFill>
            <a:srgbClr val="0E2A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652265" y="6214364"/>
            <a:ext cx="485648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Anyone</a:t>
            </a:r>
            <a:r>
              <a:rPr dirty="0" sz="13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dirty="0" sz="13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wants</a:t>
            </a:r>
            <a:r>
              <a:rPr dirty="0" sz="13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3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build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3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strong,</a:t>
            </a:r>
            <a:r>
              <a:rPr dirty="0" sz="13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organized</a:t>
            </a:r>
            <a:r>
              <a:rPr dirty="0" sz="13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grocery</a:t>
            </a:r>
            <a:r>
              <a:rPr dirty="0" sz="13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retail</a:t>
            </a:r>
            <a:r>
              <a:rPr dirty="0" sz="13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business.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5719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/>
              <a:t>METRO</a:t>
            </a:r>
            <a:r>
              <a:rPr dirty="0" spc="150"/>
              <a:t> </a:t>
            </a:r>
            <a:r>
              <a:rPr dirty="0" spc="80"/>
              <a:t>SUPER</a:t>
            </a:r>
            <a:r>
              <a:rPr dirty="0" spc="195"/>
              <a:t> </a:t>
            </a:r>
            <a:r>
              <a:rPr dirty="0" spc="75"/>
              <a:t>MARKET</a:t>
            </a:r>
          </a:p>
        </p:txBody>
      </p:sp>
      <p:sp>
        <p:nvSpPr>
          <p:cNvPr id="39" name="object 3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11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fld id="{81D60167-4931-47E6-BA6A-407CBD079E47}" type="slidenum">
              <a:rPr dirty="0" spc="-25"/>
              <a:t>15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Why</a:t>
            </a:r>
            <a:r>
              <a:rPr dirty="0" spc="-100"/>
              <a:t> </a:t>
            </a:r>
            <a:r>
              <a:rPr dirty="0"/>
              <a:t>Grocery</a:t>
            </a:r>
            <a:r>
              <a:rPr dirty="0" spc="-80"/>
              <a:t> </a:t>
            </a:r>
            <a:r>
              <a:rPr dirty="0"/>
              <a:t>Retail</a:t>
            </a:r>
            <a:r>
              <a:rPr dirty="0" spc="-114"/>
              <a:t> </a:t>
            </a:r>
            <a:r>
              <a:rPr dirty="0"/>
              <a:t>Is</a:t>
            </a:r>
            <a:r>
              <a:rPr dirty="0" spc="-105"/>
              <a:t> </a:t>
            </a:r>
            <a:r>
              <a:rPr dirty="0"/>
              <a:t>a</a:t>
            </a:r>
            <a:r>
              <a:rPr dirty="0" spc="-110"/>
              <a:t> </a:t>
            </a:r>
            <a:r>
              <a:rPr dirty="0"/>
              <a:t>Smart</a:t>
            </a:r>
            <a:r>
              <a:rPr dirty="0" spc="-80"/>
              <a:t> </a:t>
            </a:r>
            <a:r>
              <a:rPr dirty="0" spc="-25"/>
              <a:t>Bet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684" y="1187322"/>
            <a:ext cx="397510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category</a:t>
            </a:r>
            <a:r>
              <a:rPr dirty="0" sz="15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built</a:t>
            </a:r>
            <a:r>
              <a:rPr dirty="0" sz="15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on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daily,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essential,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repeat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demand.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18744" y="2103120"/>
            <a:ext cx="3429000" cy="3566160"/>
            <a:chOff x="618744" y="2103120"/>
            <a:chExt cx="3429000" cy="3566160"/>
          </a:xfrm>
        </p:grpSpPr>
        <p:sp>
          <p:nvSpPr>
            <p:cNvPr id="5" name="object 5"/>
            <p:cNvSpPr/>
            <p:nvPr/>
          </p:nvSpPr>
          <p:spPr>
            <a:xfrm>
              <a:off x="618744" y="2103120"/>
              <a:ext cx="3429000" cy="3566160"/>
            </a:xfrm>
            <a:custGeom>
              <a:avLst/>
              <a:gdLst/>
              <a:ahLst/>
              <a:cxnLst/>
              <a:rect l="l" t="t" r="r" b="b"/>
              <a:pathLst>
                <a:path w="3429000" h="3566160">
                  <a:moveTo>
                    <a:pt x="3319272" y="0"/>
                  </a:moveTo>
                  <a:lnTo>
                    <a:pt x="109728" y="0"/>
                  </a:lnTo>
                  <a:lnTo>
                    <a:pt x="67015" y="8626"/>
                  </a:lnTo>
                  <a:lnTo>
                    <a:pt x="32137" y="32146"/>
                  </a:lnTo>
                  <a:lnTo>
                    <a:pt x="8622" y="67026"/>
                  </a:lnTo>
                  <a:lnTo>
                    <a:pt x="0" y="109727"/>
                  </a:lnTo>
                  <a:lnTo>
                    <a:pt x="0" y="3456431"/>
                  </a:lnTo>
                  <a:lnTo>
                    <a:pt x="8622" y="3499144"/>
                  </a:lnTo>
                  <a:lnTo>
                    <a:pt x="32137" y="3534022"/>
                  </a:lnTo>
                  <a:lnTo>
                    <a:pt x="67015" y="3557537"/>
                  </a:lnTo>
                  <a:lnTo>
                    <a:pt x="109728" y="3566159"/>
                  </a:lnTo>
                  <a:lnTo>
                    <a:pt x="3319272" y="3566159"/>
                  </a:lnTo>
                  <a:lnTo>
                    <a:pt x="3361973" y="3557537"/>
                  </a:lnTo>
                  <a:lnTo>
                    <a:pt x="3396853" y="3534022"/>
                  </a:lnTo>
                  <a:lnTo>
                    <a:pt x="3420373" y="3499144"/>
                  </a:lnTo>
                  <a:lnTo>
                    <a:pt x="3429000" y="3456431"/>
                  </a:lnTo>
                  <a:lnTo>
                    <a:pt x="3429000" y="109727"/>
                  </a:lnTo>
                  <a:lnTo>
                    <a:pt x="3420373" y="67026"/>
                  </a:lnTo>
                  <a:lnTo>
                    <a:pt x="3396853" y="32146"/>
                  </a:lnTo>
                  <a:lnTo>
                    <a:pt x="3361973" y="8626"/>
                  </a:lnTo>
                  <a:lnTo>
                    <a:pt x="3319272" y="0"/>
                  </a:lnTo>
                  <a:close/>
                </a:path>
              </a:pathLst>
            </a:custGeom>
            <a:solidFill>
              <a:srgbClr val="F5F7F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3936" y="2392629"/>
              <a:ext cx="1109141" cy="110914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53183" y="2447544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19" h="960120">
                  <a:moveTo>
                    <a:pt x="480060" y="0"/>
                  </a:moveTo>
                  <a:lnTo>
                    <a:pt x="430969" y="2477"/>
                  </a:lnTo>
                  <a:lnTo>
                    <a:pt x="383297" y="9751"/>
                  </a:lnTo>
                  <a:lnTo>
                    <a:pt x="337287" y="21578"/>
                  </a:lnTo>
                  <a:lnTo>
                    <a:pt x="293179" y="37719"/>
                  </a:lnTo>
                  <a:lnTo>
                    <a:pt x="251214" y="57931"/>
                  </a:lnTo>
                  <a:lnTo>
                    <a:pt x="211633" y="81974"/>
                  </a:lnTo>
                  <a:lnTo>
                    <a:pt x="174678" y="109607"/>
                  </a:lnTo>
                  <a:lnTo>
                    <a:pt x="140589" y="140588"/>
                  </a:lnTo>
                  <a:lnTo>
                    <a:pt x="109607" y="174678"/>
                  </a:lnTo>
                  <a:lnTo>
                    <a:pt x="81974" y="211633"/>
                  </a:lnTo>
                  <a:lnTo>
                    <a:pt x="57931" y="251214"/>
                  </a:lnTo>
                  <a:lnTo>
                    <a:pt x="37718" y="293179"/>
                  </a:lnTo>
                  <a:lnTo>
                    <a:pt x="21578" y="337287"/>
                  </a:lnTo>
                  <a:lnTo>
                    <a:pt x="9751" y="383297"/>
                  </a:lnTo>
                  <a:lnTo>
                    <a:pt x="2477" y="430969"/>
                  </a:lnTo>
                  <a:lnTo>
                    <a:pt x="0" y="480059"/>
                  </a:lnTo>
                  <a:lnTo>
                    <a:pt x="2477" y="529150"/>
                  </a:lnTo>
                  <a:lnTo>
                    <a:pt x="9751" y="576822"/>
                  </a:lnTo>
                  <a:lnTo>
                    <a:pt x="21578" y="622832"/>
                  </a:lnTo>
                  <a:lnTo>
                    <a:pt x="37718" y="666940"/>
                  </a:lnTo>
                  <a:lnTo>
                    <a:pt x="57931" y="708905"/>
                  </a:lnTo>
                  <a:lnTo>
                    <a:pt x="81974" y="748486"/>
                  </a:lnTo>
                  <a:lnTo>
                    <a:pt x="109607" y="785441"/>
                  </a:lnTo>
                  <a:lnTo>
                    <a:pt x="140588" y="819530"/>
                  </a:lnTo>
                  <a:lnTo>
                    <a:pt x="174678" y="850512"/>
                  </a:lnTo>
                  <a:lnTo>
                    <a:pt x="211633" y="878145"/>
                  </a:lnTo>
                  <a:lnTo>
                    <a:pt x="251214" y="902188"/>
                  </a:lnTo>
                  <a:lnTo>
                    <a:pt x="293179" y="922400"/>
                  </a:lnTo>
                  <a:lnTo>
                    <a:pt x="337287" y="938541"/>
                  </a:lnTo>
                  <a:lnTo>
                    <a:pt x="383297" y="950368"/>
                  </a:lnTo>
                  <a:lnTo>
                    <a:pt x="430969" y="957642"/>
                  </a:lnTo>
                  <a:lnTo>
                    <a:pt x="480060" y="960119"/>
                  </a:lnTo>
                  <a:lnTo>
                    <a:pt x="529150" y="957642"/>
                  </a:lnTo>
                  <a:lnTo>
                    <a:pt x="576822" y="950368"/>
                  </a:lnTo>
                  <a:lnTo>
                    <a:pt x="622832" y="938541"/>
                  </a:lnTo>
                  <a:lnTo>
                    <a:pt x="666940" y="922400"/>
                  </a:lnTo>
                  <a:lnTo>
                    <a:pt x="708905" y="902188"/>
                  </a:lnTo>
                  <a:lnTo>
                    <a:pt x="748486" y="878145"/>
                  </a:lnTo>
                  <a:lnTo>
                    <a:pt x="785441" y="850512"/>
                  </a:lnTo>
                  <a:lnTo>
                    <a:pt x="819531" y="819530"/>
                  </a:lnTo>
                  <a:lnTo>
                    <a:pt x="850512" y="785441"/>
                  </a:lnTo>
                  <a:lnTo>
                    <a:pt x="878145" y="748486"/>
                  </a:lnTo>
                  <a:lnTo>
                    <a:pt x="902188" y="708905"/>
                  </a:lnTo>
                  <a:lnTo>
                    <a:pt x="922401" y="666940"/>
                  </a:lnTo>
                  <a:lnTo>
                    <a:pt x="938541" y="622832"/>
                  </a:lnTo>
                  <a:lnTo>
                    <a:pt x="950368" y="576822"/>
                  </a:lnTo>
                  <a:lnTo>
                    <a:pt x="957642" y="529150"/>
                  </a:lnTo>
                  <a:lnTo>
                    <a:pt x="960120" y="480059"/>
                  </a:lnTo>
                  <a:lnTo>
                    <a:pt x="957642" y="430969"/>
                  </a:lnTo>
                  <a:lnTo>
                    <a:pt x="950368" y="383297"/>
                  </a:lnTo>
                  <a:lnTo>
                    <a:pt x="938541" y="337287"/>
                  </a:lnTo>
                  <a:lnTo>
                    <a:pt x="922401" y="293179"/>
                  </a:lnTo>
                  <a:lnTo>
                    <a:pt x="902188" y="251214"/>
                  </a:lnTo>
                  <a:lnTo>
                    <a:pt x="878145" y="211633"/>
                  </a:lnTo>
                  <a:lnTo>
                    <a:pt x="850512" y="174678"/>
                  </a:lnTo>
                  <a:lnTo>
                    <a:pt x="819531" y="140588"/>
                  </a:lnTo>
                  <a:lnTo>
                    <a:pt x="785441" y="109607"/>
                  </a:lnTo>
                  <a:lnTo>
                    <a:pt x="748486" y="81974"/>
                  </a:lnTo>
                  <a:lnTo>
                    <a:pt x="708905" y="57931"/>
                  </a:lnTo>
                  <a:lnTo>
                    <a:pt x="666940" y="37719"/>
                  </a:lnTo>
                  <a:lnTo>
                    <a:pt x="622832" y="21578"/>
                  </a:lnTo>
                  <a:lnTo>
                    <a:pt x="576822" y="9751"/>
                  </a:lnTo>
                  <a:lnTo>
                    <a:pt x="529150" y="2477"/>
                  </a:lnTo>
                  <a:lnTo>
                    <a:pt x="48006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heart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0927" y="2685288"/>
              <a:ext cx="481584" cy="48158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84249" y="3863085"/>
            <a:ext cx="2294255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Deepening</a:t>
            </a:r>
            <a:r>
              <a:rPr dirty="0" sz="1500" spc="-6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Customer</a:t>
            </a:r>
            <a:r>
              <a:rPr dirty="0" sz="1500" spc="-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Loyalty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69872" y="4702809"/>
            <a:ext cx="2124075" cy="434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0480">
              <a:lnSpc>
                <a:spcPct val="111700"/>
              </a:lnSpc>
              <a:spcBef>
                <a:spcPts val="100"/>
              </a:spcBef>
            </a:pP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Groceries</a:t>
            </a:r>
            <a:r>
              <a:rPr dirty="0" sz="12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are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2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daily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necessity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50">
                <a:solidFill>
                  <a:srgbClr val="5B6071"/>
                </a:solidFill>
                <a:latin typeface="Calibri"/>
                <a:cs typeface="Calibri"/>
              </a:rPr>
              <a:t>—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customers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return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again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again.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367784" y="2103120"/>
            <a:ext cx="3429000" cy="3566160"/>
            <a:chOff x="4367784" y="2103120"/>
            <a:chExt cx="3429000" cy="3566160"/>
          </a:xfrm>
        </p:grpSpPr>
        <p:sp>
          <p:nvSpPr>
            <p:cNvPr id="12" name="object 12"/>
            <p:cNvSpPr/>
            <p:nvPr/>
          </p:nvSpPr>
          <p:spPr>
            <a:xfrm>
              <a:off x="4367784" y="2103120"/>
              <a:ext cx="3429000" cy="3566160"/>
            </a:xfrm>
            <a:custGeom>
              <a:avLst/>
              <a:gdLst/>
              <a:ahLst/>
              <a:cxnLst/>
              <a:rect l="l" t="t" r="r" b="b"/>
              <a:pathLst>
                <a:path w="3429000" h="3566160">
                  <a:moveTo>
                    <a:pt x="3319271" y="0"/>
                  </a:moveTo>
                  <a:lnTo>
                    <a:pt x="109727" y="0"/>
                  </a:lnTo>
                  <a:lnTo>
                    <a:pt x="67026" y="8626"/>
                  </a:lnTo>
                  <a:lnTo>
                    <a:pt x="32146" y="32146"/>
                  </a:lnTo>
                  <a:lnTo>
                    <a:pt x="8626" y="67026"/>
                  </a:lnTo>
                  <a:lnTo>
                    <a:pt x="0" y="109727"/>
                  </a:lnTo>
                  <a:lnTo>
                    <a:pt x="0" y="3456431"/>
                  </a:lnTo>
                  <a:lnTo>
                    <a:pt x="8626" y="3499144"/>
                  </a:lnTo>
                  <a:lnTo>
                    <a:pt x="32146" y="3534022"/>
                  </a:lnTo>
                  <a:lnTo>
                    <a:pt x="67026" y="3557537"/>
                  </a:lnTo>
                  <a:lnTo>
                    <a:pt x="109727" y="3566159"/>
                  </a:lnTo>
                  <a:lnTo>
                    <a:pt x="3319271" y="3566159"/>
                  </a:lnTo>
                  <a:lnTo>
                    <a:pt x="3361973" y="3557537"/>
                  </a:lnTo>
                  <a:lnTo>
                    <a:pt x="3396853" y="3534022"/>
                  </a:lnTo>
                  <a:lnTo>
                    <a:pt x="3420373" y="3499144"/>
                  </a:lnTo>
                  <a:lnTo>
                    <a:pt x="3428999" y="3456431"/>
                  </a:lnTo>
                  <a:lnTo>
                    <a:pt x="3428999" y="109727"/>
                  </a:lnTo>
                  <a:lnTo>
                    <a:pt x="3420373" y="67026"/>
                  </a:lnTo>
                  <a:lnTo>
                    <a:pt x="3396853" y="32146"/>
                  </a:lnTo>
                  <a:lnTo>
                    <a:pt x="3361973" y="8626"/>
                  </a:lnTo>
                  <a:lnTo>
                    <a:pt x="3319271" y="0"/>
                  </a:lnTo>
                  <a:close/>
                </a:path>
              </a:pathLst>
            </a:custGeom>
            <a:solidFill>
              <a:srgbClr val="F5F7F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22976" y="2392629"/>
              <a:ext cx="1109141" cy="110914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602224" y="2447544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480060" y="0"/>
                  </a:moveTo>
                  <a:lnTo>
                    <a:pt x="430969" y="2477"/>
                  </a:lnTo>
                  <a:lnTo>
                    <a:pt x="383297" y="9751"/>
                  </a:lnTo>
                  <a:lnTo>
                    <a:pt x="337287" y="21578"/>
                  </a:lnTo>
                  <a:lnTo>
                    <a:pt x="293179" y="37719"/>
                  </a:lnTo>
                  <a:lnTo>
                    <a:pt x="251214" y="57931"/>
                  </a:lnTo>
                  <a:lnTo>
                    <a:pt x="211633" y="81974"/>
                  </a:lnTo>
                  <a:lnTo>
                    <a:pt x="174678" y="109607"/>
                  </a:lnTo>
                  <a:lnTo>
                    <a:pt x="140588" y="140588"/>
                  </a:lnTo>
                  <a:lnTo>
                    <a:pt x="109607" y="174678"/>
                  </a:lnTo>
                  <a:lnTo>
                    <a:pt x="81974" y="211633"/>
                  </a:lnTo>
                  <a:lnTo>
                    <a:pt x="57931" y="251214"/>
                  </a:lnTo>
                  <a:lnTo>
                    <a:pt x="37719" y="293179"/>
                  </a:lnTo>
                  <a:lnTo>
                    <a:pt x="21578" y="337287"/>
                  </a:lnTo>
                  <a:lnTo>
                    <a:pt x="9751" y="383297"/>
                  </a:lnTo>
                  <a:lnTo>
                    <a:pt x="2477" y="430969"/>
                  </a:lnTo>
                  <a:lnTo>
                    <a:pt x="0" y="480059"/>
                  </a:lnTo>
                  <a:lnTo>
                    <a:pt x="2477" y="529150"/>
                  </a:lnTo>
                  <a:lnTo>
                    <a:pt x="9751" y="576822"/>
                  </a:lnTo>
                  <a:lnTo>
                    <a:pt x="21578" y="622832"/>
                  </a:lnTo>
                  <a:lnTo>
                    <a:pt x="37719" y="666940"/>
                  </a:lnTo>
                  <a:lnTo>
                    <a:pt x="57931" y="708905"/>
                  </a:lnTo>
                  <a:lnTo>
                    <a:pt x="81974" y="748486"/>
                  </a:lnTo>
                  <a:lnTo>
                    <a:pt x="109607" y="785441"/>
                  </a:lnTo>
                  <a:lnTo>
                    <a:pt x="140588" y="819530"/>
                  </a:lnTo>
                  <a:lnTo>
                    <a:pt x="174678" y="850512"/>
                  </a:lnTo>
                  <a:lnTo>
                    <a:pt x="211633" y="878145"/>
                  </a:lnTo>
                  <a:lnTo>
                    <a:pt x="251214" y="902188"/>
                  </a:lnTo>
                  <a:lnTo>
                    <a:pt x="293179" y="922400"/>
                  </a:lnTo>
                  <a:lnTo>
                    <a:pt x="337287" y="938541"/>
                  </a:lnTo>
                  <a:lnTo>
                    <a:pt x="383297" y="950368"/>
                  </a:lnTo>
                  <a:lnTo>
                    <a:pt x="430969" y="957642"/>
                  </a:lnTo>
                  <a:lnTo>
                    <a:pt x="480060" y="960119"/>
                  </a:lnTo>
                  <a:lnTo>
                    <a:pt x="529150" y="957642"/>
                  </a:lnTo>
                  <a:lnTo>
                    <a:pt x="576822" y="950368"/>
                  </a:lnTo>
                  <a:lnTo>
                    <a:pt x="622832" y="938541"/>
                  </a:lnTo>
                  <a:lnTo>
                    <a:pt x="666940" y="922400"/>
                  </a:lnTo>
                  <a:lnTo>
                    <a:pt x="708905" y="902188"/>
                  </a:lnTo>
                  <a:lnTo>
                    <a:pt x="748486" y="878145"/>
                  </a:lnTo>
                  <a:lnTo>
                    <a:pt x="785441" y="850512"/>
                  </a:lnTo>
                  <a:lnTo>
                    <a:pt x="819531" y="819530"/>
                  </a:lnTo>
                  <a:lnTo>
                    <a:pt x="850512" y="785441"/>
                  </a:lnTo>
                  <a:lnTo>
                    <a:pt x="878145" y="748486"/>
                  </a:lnTo>
                  <a:lnTo>
                    <a:pt x="902188" y="708905"/>
                  </a:lnTo>
                  <a:lnTo>
                    <a:pt x="922401" y="666940"/>
                  </a:lnTo>
                  <a:lnTo>
                    <a:pt x="938541" y="622832"/>
                  </a:lnTo>
                  <a:lnTo>
                    <a:pt x="950368" y="576822"/>
                  </a:lnTo>
                  <a:lnTo>
                    <a:pt x="957642" y="529150"/>
                  </a:lnTo>
                  <a:lnTo>
                    <a:pt x="960120" y="480059"/>
                  </a:lnTo>
                  <a:lnTo>
                    <a:pt x="957642" y="430969"/>
                  </a:lnTo>
                  <a:lnTo>
                    <a:pt x="950368" y="383297"/>
                  </a:lnTo>
                  <a:lnTo>
                    <a:pt x="938541" y="337287"/>
                  </a:lnTo>
                  <a:lnTo>
                    <a:pt x="922400" y="293179"/>
                  </a:lnTo>
                  <a:lnTo>
                    <a:pt x="902188" y="251214"/>
                  </a:lnTo>
                  <a:lnTo>
                    <a:pt x="878145" y="211633"/>
                  </a:lnTo>
                  <a:lnTo>
                    <a:pt x="850512" y="174678"/>
                  </a:lnTo>
                  <a:lnTo>
                    <a:pt x="819530" y="140588"/>
                  </a:lnTo>
                  <a:lnTo>
                    <a:pt x="785441" y="109607"/>
                  </a:lnTo>
                  <a:lnTo>
                    <a:pt x="748486" y="81974"/>
                  </a:lnTo>
                  <a:lnTo>
                    <a:pt x="708905" y="57931"/>
                  </a:lnTo>
                  <a:lnTo>
                    <a:pt x="666940" y="37719"/>
                  </a:lnTo>
                  <a:lnTo>
                    <a:pt x="622832" y="21578"/>
                  </a:lnTo>
                  <a:lnTo>
                    <a:pt x="576822" y="9751"/>
                  </a:lnTo>
                  <a:lnTo>
                    <a:pt x="529150" y="2477"/>
                  </a:lnTo>
                  <a:lnTo>
                    <a:pt x="48006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cycle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39968" y="2685288"/>
              <a:ext cx="481584" cy="48158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973828" y="3748785"/>
            <a:ext cx="2215515" cy="484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Consistent</a:t>
            </a:r>
            <a:r>
              <a:rPr dirty="0" sz="1500" spc="-3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Repeat</a:t>
            </a:r>
            <a:r>
              <a:rPr dirty="0" sz="1500" spc="-5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Purchase</a:t>
            </a:r>
            <a:endParaRPr sz="1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Cycles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29529" y="4702809"/>
            <a:ext cx="1900555" cy="434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480" marR="5080" indent="-18415">
              <a:lnSpc>
                <a:spcPct val="111700"/>
              </a:lnSpc>
              <a:spcBef>
                <a:spcPts val="100"/>
              </a:spcBef>
            </a:pP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High-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frequency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buying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creates predictable,</a:t>
            </a:r>
            <a:r>
              <a:rPr dirty="0" sz="1200" spc="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recurring</a:t>
            </a:r>
            <a:r>
              <a:rPr dirty="0" sz="1200" spc="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footfall.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116823" y="2103120"/>
            <a:ext cx="3429000" cy="3566160"/>
            <a:chOff x="8116823" y="2103120"/>
            <a:chExt cx="3429000" cy="3566160"/>
          </a:xfrm>
        </p:grpSpPr>
        <p:sp>
          <p:nvSpPr>
            <p:cNvPr id="19" name="object 19"/>
            <p:cNvSpPr/>
            <p:nvPr/>
          </p:nvSpPr>
          <p:spPr>
            <a:xfrm>
              <a:off x="8116823" y="2103120"/>
              <a:ext cx="3429000" cy="3566160"/>
            </a:xfrm>
            <a:custGeom>
              <a:avLst/>
              <a:gdLst/>
              <a:ahLst/>
              <a:cxnLst/>
              <a:rect l="l" t="t" r="r" b="b"/>
              <a:pathLst>
                <a:path w="3429000" h="3566160">
                  <a:moveTo>
                    <a:pt x="3319272" y="0"/>
                  </a:moveTo>
                  <a:lnTo>
                    <a:pt x="109727" y="0"/>
                  </a:lnTo>
                  <a:lnTo>
                    <a:pt x="67026" y="8626"/>
                  </a:lnTo>
                  <a:lnTo>
                    <a:pt x="32146" y="32146"/>
                  </a:lnTo>
                  <a:lnTo>
                    <a:pt x="8626" y="67026"/>
                  </a:lnTo>
                  <a:lnTo>
                    <a:pt x="0" y="109727"/>
                  </a:lnTo>
                  <a:lnTo>
                    <a:pt x="0" y="3456431"/>
                  </a:lnTo>
                  <a:lnTo>
                    <a:pt x="8626" y="3499144"/>
                  </a:lnTo>
                  <a:lnTo>
                    <a:pt x="32146" y="3534022"/>
                  </a:lnTo>
                  <a:lnTo>
                    <a:pt x="67026" y="3557537"/>
                  </a:lnTo>
                  <a:lnTo>
                    <a:pt x="109727" y="3566159"/>
                  </a:lnTo>
                  <a:lnTo>
                    <a:pt x="3319272" y="3566159"/>
                  </a:lnTo>
                  <a:lnTo>
                    <a:pt x="3361973" y="3557537"/>
                  </a:lnTo>
                  <a:lnTo>
                    <a:pt x="3396853" y="3534022"/>
                  </a:lnTo>
                  <a:lnTo>
                    <a:pt x="3420373" y="3499144"/>
                  </a:lnTo>
                  <a:lnTo>
                    <a:pt x="3429000" y="3456431"/>
                  </a:lnTo>
                  <a:lnTo>
                    <a:pt x="3429000" y="109727"/>
                  </a:lnTo>
                  <a:lnTo>
                    <a:pt x="3420373" y="67026"/>
                  </a:lnTo>
                  <a:lnTo>
                    <a:pt x="3396853" y="32146"/>
                  </a:lnTo>
                  <a:lnTo>
                    <a:pt x="3361973" y="8626"/>
                  </a:lnTo>
                  <a:lnTo>
                    <a:pt x="3319272" y="0"/>
                  </a:lnTo>
                  <a:close/>
                </a:path>
              </a:pathLst>
            </a:custGeom>
            <a:solidFill>
              <a:srgbClr val="F5F7F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72015" y="2392629"/>
              <a:ext cx="1109129" cy="110914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351263" y="2447544"/>
              <a:ext cx="960119" cy="960119"/>
            </a:xfrm>
            <a:custGeom>
              <a:avLst/>
              <a:gdLst/>
              <a:ahLst/>
              <a:cxnLst/>
              <a:rect l="l" t="t" r="r" b="b"/>
              <a:pathLst>
                <a:path w="960120" h="960120">
                  <a:moveTo>
                    <a:pt x="480059" y="0"/>
                  </a:moveTo>
                  <a:lnTo>
                    <a:pt x="430969" y="2477"/>
                  </a:lnTo>
                  <a:lnTo>
                    <a:pt x="383297" y="9751"/>
                  </a:lnTo>
                  <a:lnTo>
                    <a:pt x="337287" y="21578"/>
                  </a:lnTo>
                  <a:lnTo>
                    <a:pt x="293179" y="37719"/>
                  </a:lnTo>
                  <a:lnTo>
                    <a:pt x="251214" y="57931"/>
                  </a:lnTo>
                  <a:lnTo>
                    <a:pt x="211633" y="81974"/>
                  </a:lnTo>
                  <a:lnTo>
                    <a:pt x="174678" y="109607"/>
                  </a:lnTo>
                  <a:lnTo>
                    <a:pt x="140589" y="140588"/>
                  </a:lnTo>
                  <a:lnTo>
                    <a:pt x="109607" y="174678"/>
                  </a:lnTo>
                  <a:lnTo>
                    <a:pt x="81974" y="211633"/>
                  </a:lnTo>
                  <a:lnTo>
                    <a:pt x="57931" y="251214"/>
                  </a:lnTo>
                  <a:lnTo>
                    <a:pt x="37719" y="293179"/>
                  </a:lnTo>
                  <a:lnTo>
                    <a:pt x="21578" y="337287"/>
                  </a:lnTo>
                  <a:lnTo>
                    <a:pt x="9751" y="383297"/>
                  </a:lnTo>
                  <a:lnTo>
                    <a:pt x="2477" y="430969"/>
                  </a:lnTo>
                  <a:lnTo>
                    <a:pt x="0" y="480059"/>
                  </a:lnTo>
                  <a:lnTo>
                    <a:pt x="2477" y="529150"/>
                  </a:lnTo>
                  <a:lnTo>
                    <a:pt x="9751" y="576822"/>
                  </a:lnTo>
                  <a:lnTo>
                    <a:pt x="21578" y="622832"/>
                  </a:lnTo>
                  <a:lnTo>
                    <a:pt x="37719" y="666940"/>
                  </a:lnTo>
                  <a:lnTo>
                    <a:pt x="57931" y="708905"/>
                  </a:lnTo>
                  <a:lnTo>
                    <a:pt x="81974" y="748486"/>
                  </a:lnTo>
                  <a:lnTo>
                    <a:pt x="109607" y="785441"/>
                  </a:lnTo>
                  <a:lnTo>
                    <a:pt x="140589" y="819530"/>
                  </a:lnTo>
                  <a:lnTo>
                    <a:pt x="174678" y="850512"/>
                  </a:lnTo>
                  <a:lnTo>
                    <a:pt x="211633" y="878145"/>
                  </a:lnTo>
                  <a:lnTo>
                    <a:pt x="251214" y="902188"/>
                  </a:lnTo>
                  <a:lnTo>
                    <a:pt x="293179" y="922400"/>
                  </a:lnTo>
                  <a:lnTo>
                    <a:pt x="337287" y="938541"/>
                  </a:lnTo>
                  <a:lnTo>
                    <a:pt x="383297" y="950368"/>
                  </a:lnTo>
                  <a:lnTo>
                    <a:pt x="430969" y="957642"/>
                  </a:lnTo>
                  <a:lnTo>
                    <a:pt x="480059" y="960119"/>
                  </a:lnTo>
                  <a:lnTo>
                    <a:pt x="529150" y="957642"/>
                  </a:lnTo>
                  <a:lnTo>
                    <a:pt x="576822" y="950368"/>
                  </a:lnTo>
                  <a:lnTo>
                    <a:pt x="622832" y="938541"/>
                  </a:lnTo>
                  <a:lnTo>
                    <a:pt x="666940" y="922400"/>
                  </a:lnTo>
                  <a:lnTo>
                    <a:pt x="708905" y="902188"/>
                  </a:lnTo>
                  <a:lnTo>
                    <a:pt x="748486" y="878145"/>
                  </a:lnTo>
                  <a:lnTo>
                    <a:pt x="785441" y="850512"/>
                  </a:lnTo>
                  <a:lnTo>
                    <a:pt x="819530" y="819530"/>
                  </a:lnTo>
                  <a:lnTo>
                    <a:pt x="850512" y="785441"/>
                  </a:lnTo>
                  <a:lnTo>
                    <a:pt x="878145" y="748486"/>
                  </a:lnTo>
                  <a:lnTo>
                    <a:pt x="902188" y="708905"/>
                  </a:lnTo>
                  <a:lnTo>
                    <a:pt x="922400" y="666940"/>
                  </a:lnTo>
                  <a:lnTo>
                    <a:pt x="938541" y="622832"/>
                  </a:lnTo>
                  <a:lnTo>
                    <a:pt x="950368" y="576822"/>
                  </a:lnTo>
                  <a:lnTo>
                    <a:pt x="957642" y="529150"/>
                  </a:lnTo>
                  <a:lnTo>
                    <a:pt x="960119" y="480059"/>
                  </a:lnTo>
                  <a:lnTo>
                    <a:pt x="957642" y="430969"/>
                  </a:lnTo>
                  <a:lnTo>
                    <a:pt x="950368" y="383297"/>
                  </a:lnTo>
                  <a:lnTo>
                    <a:pt x="938541" y="337287"/>
                  </a:lnTo>
                  <a:lnTo>
                    <a:pt x="922400" y="293179"/>
                  </a:lnTo>
                  <a:lnTo>
                    <a:pt x="902188" y="251214"/>
                  </a:lnTo>
                  <a:lnTo>
                    <a:pt x="878145" y="211633"/>
                  </a:lnTo>
                  <a:lnTo>
                    <a:pt x="850512" y="174678"/>
                  </a:lnTo>
                  <a:lnTo>
                    <a:pt x="819530" y="140588"/>
                  </a:lnTo>
                  <a:lnTo>
                    <a:pt x="785441" y="109607"/>
                  </a:lnTo>
                  <a:lnTo>
                    <a:pt x="748486" y="81974"/>
                  </a:lnTo>
                  <a:lnTo>
                    <a:pt x="708905" y="57931"/>
                  </a:lnTo>
                  <a:lnTo>
                    <a:pt x="666940" y="37719"/>
                  </a:lnTo>
                  <a:lnTo>
                    <a:pt x="622832" y="21578"/>
                  </a:lnTo>
                  <a:lnTo>
                    <a:pt x="576822" y="9751"/>
                  </a:lnTo>
                  <a:lnTo>
                    <a:pt x="529150" y="2477"/>
                  </a:lnTo>
                  <a:lnTo>
                    <a:pt x="48005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shield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9007" y="2685288"/>
              <a:ext cx="481583" cy="48158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607932" y="3863085"/>
            <a:ext cx="244475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A</a:t>
            </a:r>
            <a:r>
              <a:rPr dirty="0" sz="1500" spc="4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Recession-Resilient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Category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35161" y="4702809"/>
            <a:ext cx="2593340" cy="434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40080" marR="5080" indent="-628015">
              <a:lnSpc>
                <a:spcPct val="111700"/>
              </a:lnSpc>
              <a:spcBef>
                <a:spcPts val="100"/>
              </a:spcBef>
            </a:pP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Essential</a:t>
            </a:r>
            <a:r>
              <a:rPr dirty="0" sz="12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goods</a:t>
            </a:r>
            <a:r>
              <a:rPr dirty="0" sz="12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keep</a:t>
            </a:r>
            <a:r>
              <a:rPr dirty="0" sz="12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demand</a:t>
            </a:r>
            <a:r>
              <a:rPr dirty="0" sz="12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stable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even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in</a:t>
            </a:r>
            <a:r>
              <a:rPr dirty="0" sz="12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uncertain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markets.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48640" y="5989320"/>
            <a:ext cx="11064240" cy="548640"/>
          </a:xfrm>
          <a:custGeom>
            <a:avLst/>
            <a:gdLst/>
            <a:ahLst/>
            <a:cxnLst/>
            <a:rect l="l" t="t" r="r" b="b"/>
            <a:pathLst>
              <a:path w="11064240" h="548640">
                <a:moveTo>
                  <a:pt x="10991088" y="0"/>
                </a:moveTo>
                <a:lnTo>
                  <a:pt x="73139" y="0"/>
                </a:lnTo>
                <a:lnTo>
                  <a:pt x="44673" y="5748"/>
                </a:lnTo>
                <a:lnTo>
                  <a:pt x="21424" y="21424"/>
                </a:lnTo>
                <a:lnTo>
                  <a:pt x="5748" y="44673"/>
                </a:lnTo>
                <a:lnTo>
                  <a:pt x="0" y="73139"/>
                </a:lnTo>
                <a:lnTo>
                  <a:pt x="0" y="475500"/>
                </a:lnTo>
                <a:lnTo>
                  <a:pt x="5748" y="503966"/>
                </a:lnTo>
                <a:lnTo>
                  <a:pt x="21424" y="527215"/>
                </a:lnTo>
                <a:lnTo>
                  <a:pt x="44673" y="542891"/>
                </a:lnTo>
                <a:lnTo>
                  <a:pt x="73139" y="548639"/>
                </a:lnTo>
                <a:lnTo>
                  <a:pt x="10991088" y="548639"/>
                </a:lnTo>
                <a:lnTo>
                  <a:pt x="11019555" y="542891"/>
                </a:lnTo>
                <a:lnTo>
                  <a:pt x="11042808" y="527215"/>
                </a:lnTo>
                <a:lnTo>
                  <a:pt x="11058489" y="503966"/>
                </a:lnTo>
                <a:lnTo>
                  <a:pt x="11064240" y="475500"/>
                </a:lnTo>
                <a:lnTo>
                  <a:pt x="11064240" y="73139"/>
                </a:lnTo>
                <a:lnTo>
                  <a:pt x="11058489" y="44673"/>
                </a:lnTo>
                <a:lnTo>
                  <a:pt x="11042808" y="21424"/>
                </a:lnTo>
                <a:lnTo>
                  <a:pt x="11019555" y="5748"/>
                </a:lnTo>
                <a:lnTo>
                  <a:pt x="10991088" y="0"/>
                </a:lnTo>
                <a:close/>
              </a:path>
            </a:pathLst>
          </a:custGeom>
          <a:solidFill>
            <a:srgbClr val="E870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021329" y="6141821"/>
            <a:ext cx="6112510" cy="23050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Markets</a:t>
            </a:r>
            <a:r>
              <a:rPr dirty="0" sz="135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reward</a:t>
            </a:r>
            <a:r>
              <a:rPr dirty="0" sz="135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early</a:t>
            </a:r>
            <a:r>
              <a:rPr dirty="0" sz="135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adopters.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 The</a:t>
            </a:r>
            <a:r>
              <a:rPr dirty="0" sz="135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future</a:t>
            </a:r>
            <a:r>
              <a:rPr dirty="0" sz="135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135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kirana</a:t>
            </a:r>
            <a:r>
              <a:rPr dirty="0" sz="135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retail</a:t>
            </a:r>
            <a:r>
              <a:rPr dirty="0" sz="135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belongs</a:t>
            </a:r>
            <a:r>
              <a:rPr dirty="0" sz="135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35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organized</a:t>
            </a:r>
            <a:r>
              <a:rPr dirty="0" sz="135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stores.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5719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/>
              <a:t>METRO</a:t>
            </a:r>
            <a:r>
              <a:rPr dirty="0" spc="150"/>
              <a:t> </a:t>
            </a:r>
            <a:r>
              <a:rPr dirty="0" spc="80"/>
              <a:t>SUPER</a:t>
            </a:r>
            <a:r>
              <a:rPr dirty="0" spc="195"/>
              <a:t> </a:t>
            </a:r>
            <a:r>
              <a:rPr dirty="0" spc="75"/>
              <a:t>MARKET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11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fld id="{81D60167-4931-47E6-BA6A-407CBD079E47}" type="slidenum">
              <a:rPr dirty="0" spc="-25"/>
              <a:t>15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8175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 indent="124460">
              <a:lnSpc>
                <a:spcPts val="4200"/>
              </a:lnSpc>
              <a:spcBef>
                <a:spcPts val="90"/>
              </a:spcBef>
            </a:pPr>
            <a:r>
              <a:rPr dirty="0" sz="3400" i="1">
                <a:solidFill>
                  <a:srgbClr val="FFFFFF"/>
                </a:solidFill>
                <a:latin typeface="Cambria"/>
                <a:cs typeface="Cambria"/>
              </a:rPr>
              <a:t>The</a:t>
            </a:r>
            <a:r>
              <a:rPr dirty="0" sz="3400" spc="-35" i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400" i="1">
                <a:solidFill>
                  <a:srgbClr val="FFFFFF"/>
                </a:solidFill>
                <a:latin typeface="Cambria"/>
                <a:cs typeface="Cambria"/>
              </a:rPr>
              <a:t>Future</a:t>
            </a:r>
            <a:r>
              <a:rPr dirty="0" sz="3400" spc="-85" i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400" i="1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dirty="0" sz="3400" spc="-35" i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400" i="1">
                <a:solidFill>
                  <a:srgbClr val="FFFFFF"/>
                </a:solidFill>
                <a:latin typeface="Cambria"/>
                <a:cs typeface="Cambria"/>
              </a:rPr>
              <a:t>Kirana</a:t>
            </a:r>
            <a:r>
              <a:rPr dirty="0" sz="3400" spc="-80" i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400" spc="-10" i="1">
                <a:solidFill>
                  <a:srgbClr val="FFFFFF"/>
                </a:solidFill>
                <a:latin typeface="Cambria"/>
                <a:cs typeface="Cambria"/>
              </a:rPr>
              <a:t>Retail </a:t>
            </a:r>
            <a:r>
              <a:rPr dirty="0" sz="3400" i="1">
                <a:solidFill>
                  <a:srgbClr val="FFFFFF"/>
                </a:solidFill>
                <a:latin typeface="Cambria"/>
                <a:cs typeface="Cambria"/>
              </a:rPr>
              <a:t>Belongs</a:t>
            </a:r>
            <a:r>
              <a:rPr dirty="0" sz="3400" spc="-105" i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400" i="1">
                <a:solidFill>
                  <a:srgbClr val="FFFFFF"/>
                </a:solidFill>
                <a:latin typeface="Cambria"/>
                <a:cs typeface="Cambria"/>
              </a:rPr>
              <a:t>to</a:t>
            </a:r>
            <a:r>
              <a:rPr dirty="0" sz="3400" spc="-80" i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400" i="1">
                <a:solidFill>
                  <a:srgbClr val="FFFFFF"/>
                </a:solidFill>
                <a:latin typeface="Cambria"/>
                <a:cs typeface="Cambria"/>
              </a:rPr>
              <a:t>Organized</a:t>
            </a:r>
            <a:r>
              <a:rPr dirty="0" sz="3400" spc="-100" i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400" spc="-10" i="1">
                <a:solidFill>
                  <a:srgbClr val="FFFFFF"/>
                </a:solidFill>
                <a:latin typeface="Cambria"/>
                <a:cs typeface="Cambria"/>
              </a:rPr>
              <a:t>Stores.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5191" y="4279519"/>
            <a:ext cx="476821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F5B889"/>
                </a:solidFill>
                <a:latin typeface="Calibri"/>
                <a:cs typeface="Calibri"/>
              </a:rPr>
              <a:t>Metro</a:t>
            </a:r>
            <a:r>
              <a:rPr dirty="0" sz="1700" spc="-85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5B889"/>
                </a:solidFill>
                <a:latin typeface="Calibri"/>
                <a:cs typeface="Calibri"/>
              </a:rPr>
              <a:t>Super</a:t>
            </a:r>
            <a:r>
              <a:rPr dirty="0" sz="1700" spc="-50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5B889"/>
                </a:solidFill>
                <a:latin typeface="Calibri"/>
                <a:cs typeface="Calibri"/>
              </a:rPr>
              <a:t>Market</a:t>
            </a:r>
            <a:r>
              <a:rPr dirty="0" sz="1700" spc="-65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5B889"/>
                </a:solidFill>
                <a:latin typeface="Calibri"/>
                <a:cs typeface="Calibri"/>
              </a:rPr>
              <a:t>helps</a:t>
            </a:r>
            <a:r>
              <a:rPr dirty="0" sz="1700" spc="-50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5B889"/>
                </a:solidFill>
                <a:latin typeface="Calibri"/>
                <a:cs typeface="Calibri"/>
              </a:rPr>
              <a:t>you</a:t>
            </a:r>
            <a:r>
              <a:rPr dirty="0" sz="1700" spc="-40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5B889"/>
                </a:solidFill>
                <a:latin typeface="Calibri"/>
                <a:cs typeface="Calibri"/>
              </a:rPr>
              <a:t>build</a:t>
            </a:r>
            <a:r>
              <a:rPr dirty="0" sz="1700" spc="-55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5B889"/>
                </a:solidFill>
                <a:latin typeface="Calibri"/>
                <a:cs typeface="Calibri"/>
              </a:rPr>
              <a:t>that</a:t>
            </a:r>
            <a:r>
              <a:rPr dirty="0" sz="1700" spc="-45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5B889"/>
                </a:solidFill>
                <a:latin typeface="Calibri"/>
                <a:cs typeface="Calibri"/>
              </a:rPr>
              <a:t>future</a:t>
            </a:r>
            <a:r>
              <a:rPr dirty="0" sz="1700" spc="-60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F5B889"/>
                </a:solidFill>
                <a:latin typeface="Calibri"/>
                <a:cs typeface="Calibri"/>
              </a:rPr>
              <a:t>today.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66359" y="4937759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 h="0">
                <a:moveTo>
                  <a:pt x="0" y="0"/>
                </a:moveTo>
                <a:lnTo>
                  <a:pt x="1828799" y="0"/>
                </a:lnTo>
              </a:path>
            </a:pathLst>
          </a:custGeom>
          <a:ln w="24384">
            <a:solidFill>
              <a:srgbClr val="E8702B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710183"/>
            <a:ext cx="2648712" cy="88392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5719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/>
              <a:t>METRO</a:t>
            </a:r>
            <a:r>
              <a:rPr dirty="0" spc="150"/>
              <a:t> </a:t>
            </a:r>
            <a:r>
              <a:rPr dirty="0" spc="80"/>
              <a:t>SUPER</a:t>
            </a:r>
            <a:r>
              <a:rPr dirty="0" spc="195"/>
              <a:t> </a:t>
            </a:r>
            <a:r>
              <a:rPr dirty="0" spc="75"/>
              <a:t>MARKET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11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fld id="{81D60167-4931-47E6-BA6A-407CBD079E47}" type="slidenum">
              <a:rPr dirty="0" spc="-25"/>
              <a:t>15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8175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2161520" cy="1828800"/>
          </a:xfrm>
          <a:custGeom>
            <a:avLst/>
            <a:gdLst/>
            <a:ahLst/>
            <a:cxnLst/>
            <a:rect l="l" t="t" r="r" b="b"/>
            <a:pathLst>
              <a:path w="12161520" h="1828800">
                <a:moveTo>
                  <a:pt x="12161520" y="0"/>
                </a:moveTo>
                <a:lnTo>
                  <a:pt x="0" y="0"/>
                </a:lnTo>
                <a:lnTo>
                  <a:pt x="0" y="1828800"/>
                </a:lnTo>
                <a:lnTo>
                  <a:pt x="12161520" y="1828800"/>
                </a:lnTo>
                <a:lnTo>
                  <a:pt x="12161520" y="0"/>
                </a:lnTo>
                <a:close/>
              </a:path>
            </a:pathLst>
          </a:custGeom>
          <a:solidFill>
            <a:srgbClr val="E870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627684" y="447547"/>
            <a:ext cx="4665345" cy="9124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490"/>
              </a:lnSpc>
              <a:spcBef>
                <a:spcPts val="100"/>
              </a:spcBef>
            </a:pPr>
            <a:r>
              <a:rPr dirty="0" sz="3000">
                <a:solidFill>
                  <a:srgbClr val="FFFFFF"/>
                </a:solidFill>
              </a:rPr>
              <a:t>Start</a:t>
            </a:r>
            <a:r>
              <a:rPr dirty="0" sz="3000" spc="-60">
                <a:solidFill>
                  <a:srgbClr val="FFFFFF"/>
                </a:solidFill>
              </a:rPr>
              <a:t> </a:t>
            </a:r>
            <a:r>
              <a:rPr dirty="0" sz="3000" spc="-50">
                <a:solidFill>
                  <a:srgbClr val="FFFFFF"/>
                </a:solidFill>
              </a:rPr>
              <a:t>Your</a:t>
            </a:r>
            <a:r>
              <a:rPr dirty="0" sz="3000" spc="-55">
                <a:solidFill>
                  <a:srgbClr val="FFFFFF"/>
                </a:solidFill>
              </a:rPr>
              <a:t> </a:t>
            </a:r>
            <a:r>
              <a:rPr dirty="0" sz="3000" spc="-25">
                <a:solidFill>
                  <a:srgbClr val="FFFFFF"/>
                </a:solidFill>
              </a:rPr>
              <a:t>Own</a:t>
            </a:r>
            <a:endParaRPr sz="3000"/>
          </a:p>
          <a:p>
            <a:pPr marL="12700">
              <a:lnSpc>
                <a:spcPts val="3490"/>
              </a:lnSpc>
            </a:pPr>
            <a:r>
              <a:rPr dirty="0" sz="3000">
                <a:solidFill>
                  <a:srgbClr val="FFFFFF"/>
                </a:solidFill>
              </a:rPr>
              <a:t>Metro</a:t>
            </a:r>
            <a:r>
              <a:rPr dirty="0" sz="3000" spc="-70">
                <a:solidFill>
                  <a:srgbClr val="FFFFFF"/>
                </a:solidFill>
              </a:rPr>
              <a:t> </a:t>
            </a:r>
            <a:r>
              <a:rPr dirty="0" sz="3000">
                <a:solidFill>
                  <a:srgbClr val="FFFFFF"/>
                </a:solidFill>
              </a:rPr>
              <a:t>Super</a:t>
            </a:r>
            <a:r>
              <a:rPr dirty="0" sz="3000" spc="-95">
                <a:solidFill>
                  <a:srgbClr val="FFFFFF"/>
                </a:solidFill>
              </a:rPr>
              <a:t> </a:t>
            </a:r>
            <a:r>
              <a:rPr dirty="0" sz="3000">
                <a:solidFill>
                  <a:srgbClr val="FFFFFF"/>
                </a:solidFill>
              </a:rPr>
              <a:t>Market</a:t>
            </a:r>
            <a:r>
              <a:rPr dirty="0" sz="3000" spc="-65">
                <a:solidFill>
                  <a:srgbClr val="FFFFFF"/>
                </a:solidFill>
              </a:rPr>
              <a:t> </a:t>
            </a:r>
            <a:r>
              <a:rPr dirty="0" sz="3000" spc="-40">
                <a:solidFill>
                  <a:srgbClr val="FFFFFF"/>
                </a:solidFill>
              </a:rPr>
              <a:t>Today</a:t>
            </a:r>
            <a:endParaRPr sz="3000"/>
          </a:p>
        </p:txBody>
      </p:sp>
      <p:sp>
        <p:nvSpPr>
          <p:cNvPr id="5" name="object 5"/>
          <p:cNvSpPr txBox="1"/>
          <p:nvPr/>
        </p:nvSpPr>
        <p:spPr>
          <a:xfrm>
            <a:off x="627684" y="2084069"/>
            <a:ext cx="5511165" cy="7010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Join</a:t>
            </a:r>
            <a:r>
              <a:rPr dirty="0" sz="2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0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Metro</a:t>
            </a:r>
            <a:r>
              <a:rPr dirty="0" sz="20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Super</a:t>
            </a:r>
            <a:r>
              <a:rPr dirty="0" sz="20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Market</a:t>
            </a:r>
            <a:r>
              <a:rPr dirty="0" sz="200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Community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Apply</a:t>
            </a:r>
            <a:r>
              <a:rPr dirty="0" sz="1400" spc="-3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now</a:t>
            </a:r>
            <a:r>
              <a:rPr dirty="0" sz="1400" spc="-5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to</a:t>
            </a:r>
            <a:r>
              <a:rPr dirty="0" sz="1400" spc="-3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bring</a:t>
            </a:r>
            <a:r>
              <a:rPr dirty="0" sz="1400" spc="-1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a</a:t>
            </a:r>
            <a:r>
              <a:rPr dirty="0" sz="1400" spc="-5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modern,</a:t>
            </a:r>
            <a:r>
              <a:rPr dirty="0" sz="1400" spc="-1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AAB4DF"/>
                </a:solidFill>
                <a:latin typeface="Calibri"/>
                <a:cs typeface="Calibri"/>
              </a:rPr>
              <a:t>trusted</a:t>
            </a:r>
            <a:r>
              <a:rPr dirty="0" sz="1400" spc="1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grocery</a:t>
            </a:r>
            <a:r>
              <a:rPr dirty="0" sz="1400" spc="-3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AAB4DF"/>
                </a:solidFill>
                <a:latin typeface="Calibri"/>
                <a:cs typeface="Calibri"/>
              </a:rPr>
              <a:t>format</a:t>
            </a:r>
            <a:r>
              <a:rPr dirty="0" sz="1400" spc="-5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to</a:t>
            </a:r>
            <a:r>
              <a:rPr dirty="0" sz="1400" spc="-3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AAB4DF"/>
                </a:solidFill>
                <a:latin typeface="Calibri"/>
                <a:cs typeface="Calibri"/>
              </a:rPr>
              <a:t>your</a:t>
            </a:r>
            <a:r>
              <a:rPr dirty="0" sz="1400" spc="-3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AAB4DF"/>
                </a:solidFill>
                <a:latin typeface="Calibri"/>
                <a:cs typeface="Calibri"/>
              </a:rPr>
              <a:t>neighborhood.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06551" y="3099803"/>
            <a:ext cx="789305" cy="2313305"/>
            <a:chOff x="606551" y="3099803"/>
            <a:chExt cx="789305" cy="231330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551" y="3099803"/>
              <a:ext cx="789063" cy="7890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85799" y="3154679"/>
              <a:ext cx="640080" cy="640080"/>
            </a:xfrm>
            <a:custGeom>
              <a:avLst/>
              <a:gdLst/>
              <a:ahLst/>
              <a:cxnLst/>
              <a:rect l="l" t="t" r="r" b="b"/>
              <a:pathLst>
                <a:path w="640080" h="640079">
                  <a:moveTo>
                    <a:pt x="320040" y="0"/>
                  </a:moveTo>
                  <a:lnTo>
                    <a:pt x="272745" y="3469"/>
                  </a:lnTo>
                  <a:lnTo>
                    <a:pt x="227606" y="13547"/>
                  </a:lnTo>
                  <a:lnTo>
                    <a:pt x="185116" y="29740"/>
                  </a:lnTo>
                  <a:lnTo>
                    <a:pt x="145772" y="51552"/>
                  </a:lnTo>
                  <a:lnTo>
                    <a:pt x="110068" y="78490"/>
                  </a:lnTo>
                  <a:lnTo>
                    <a:pt x="78498" y="110057"/>
                  </a:lnTo>
                  <a:lnTo>
                    <a:pt x="51559" y="145761"/>
                  </a:lnTo>
                  <a:lnTo>
                    <a:pt x="29744" y="185105"/>
                  </a:lnTo>
                  <a:lnTo>
                    <a:pt x="13549" y="227596"/>
                  </a:lnTo>
                  <a:lnTo>
                    <a:pt x="3469" y="272739"/>
                  </a:lnTo>
                  <a:lnTo>
                    <a:pt x="0" y="320040"/>
                  </a:lnTo>
                  <a:lnTo>
                    <a:pt x="3469" y="367340"/>
                  </a:lnTo>
                  <a:lnTo>
                    <a:pt x="13549" y="412483"/>
                  </a:lnTo>
                  <a:lnTo>
                    <a:pt x="29744" y="454974"/>
                  </a:lnTo>
                  <a:lnTo>
                    <a:pt x="51559" y="494318"/>
                  </a:lnTo>
                  <a:lnTo>
                    <a:pt x="78498" y="530022"/>
                  </a:lnTo>
                  <a:lnTo>
                    <a:pt x="110068" y="561589"/>
                  </a:lnTo>
                  <a:lnTo>
                    <a:pt x="145772" y="588527"/>
                  </a:lnTo>
                  <a:lnTo>
                    <a:pt x="185116" y="610339"/>
                  </a:lnTo>
                  <a:lnTo>
                    <a:pt x="227606" y="626532"/>
                  </a:lnTo>
                  <a:lnTo>
                    <a:pt x="272745" y="636610"/>
                  </a:lnTo>
                  <a:lnTo>
                    <a:pt x="320040" y="640080"/>
                  </a:lnTo>
                  <a:lnTo>
                    <a:pt x="367334" y="636610"/>
                  </a:lnTo>
                  <a:lnTo>
                    <a:pt x="412473" y="626532"/>
                  </a:lnTo>
                  <a:lnTo>
                    <a:pt x="454963" y="610339"/>
                  </a:lnTo>
                  <a:lnTo>
                    <a:pt x="494307" y="588527"/>
                  </a:lnTo>
                  <a:lnTo>
                    <a:pt x="530011" y="561589"/>
                  </a:lnTo>
                  <a:lnTo>
                    <a:pt x="561581" y="530022"/>
                  </a:lnTo>
                  <a:lnTo>
                    <a:pt x="588520" y="494318"/>
                  </a:lnTo>
                  <a:lnTo>
                    <a:pt x="610335" y="454974"/>
                  </a:lnTo>
                  <a:lnTo>
                    <a:pt x="626530" y="412483"/>
                  </a:lnTo>
                  <a:lnTo>
                    <a:pt x="636610" y="367340"/>
                  </a:lnTo>
                  <a:lnTo>
                    <a:pt x="640080" y="320040"/>
                  </a:lnTo>
                  <a:lnTo>
                    <a:pt x="636610" y="272739"/>
                  </a:lnTo>
                  <a:lnTo>
                    <a:pt x="626530" y="227596"/>
                  </a:lnTo>
                  <a:lnTo>
                    <a:pt x="610335" y="185105"/>
                  </a:lnTo>
                  <a:lnTo>
                    <a:pt x="588520" y="145761"/>
                  </a:lnTo>
                  <a:lnTo>
                    <a:pt x="561581" y="110057"/>
                  </a:lnTo>
                  <a:lnTo>
                    <a:pt x="530011" y="78490"/>
                  </a:lnTo>
                  <a:lnTo>
                    <a:pt x="494307" y="51552"/>
                  </a:lnTo>
                  <a:lnTo>
                    <a:pt x="454963" y="29740"/>
                  </a:lnTo>
                  <a:lnTo>
                    <a:pt x="412473" y="13547"/>
                  </a:lnTo>
                  <a:lnTo>
                    <a:pt x="367334" y="3469"/>
                  </a:lnTo>
                  <a:lnTo>
                    <a:pt x="32004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phone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3" y="3316223"/>
              <a:ext cx="320040" cy="3200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551" y="3861803"/>
              <a:ext cx="789063" cy="78906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85799" y="3916679"/>
              <a:ext cx="640080" cy="640080"/>
            </a:xfrm>
            <a:custGeom>
              <a:avLst/>
              <a:gdLst/>
              <a:ahLst/>
              <a:cxnLst/>
              <a:rect l="l" t="t" r="r" b="b"/>
              <a:pathLst>
                <a:path w="640080" h="640079">
                  <a:moveTo>
                    <a:pt x="320040" y="0"/>
                  </a:moveTo>
                  <a:lnTo>
                    <a:pt x="272745" y="3469"/>
                  </a:lnTo>
                  <a:lnTo>
                    <a:pt x="227606" y="13547"/>
                  </a:lnTo>
                  <a:lnTo>
                    <a:pt x="185116" y="29740"/>
                  </a:lnTo>
                  <a:lnTo>
                    <a:pt x="145772" y="51552"/>
                  </a:lnTo>
                  <a:lnTo>
                    <a:pt x="110068" y="78490"/>
                  </a:lnTo>
                  <a:lnTo>
                    <a:pt x="78498" y="110057"/>
                  </a:lnTo>
                  <a:lnTo>
                    <a:pt x="51559" y="145761"/>
                  </a:lnTo>
                  <a:lnTo>
                    <a:pt x="29744" y="185105"/>
                  </a:lnTo>
                  <a:lnTo>
                    <a:pt x="13549" y="227596"/>
                  </a:lnTo>
                  <a:lnTo>
                    <a:pt x="3469" y="272739"/>
                  </a:lnTo>
                  <a:lnTo>
                    <a:pt x="0" y="320040"/>
                  </a:lnTo>
                  <a:lnTo>
                    <a:pt x="3469" y="367340"/>
                  </a:lnTo>
                  <a:lnTo>
                    <a:pt x="13549" y="412483"/>
                  </a:lnTo>
                  <a:lnTo>
                    <a:pt x="29744" y="454974"/>
                  </a:lnTo>
                  <a:lnTo>
                    <a:pt x="51559" y="494318"/>
                  </a:lnTo>
                  <a:lnTo>
                    <a:pt x="78498" y="530022"/>
                  </a:lnTo>
                  <a:lnTo>
                    <a:pt x="110068" y="561589"/>
                  </a:lnTo>
                  <a:lnTo>
                    <a:pt x="145772" y="588527"/>
                  </a:lnTo>
                  <a:lnTo>
                    <a:pt x="185116" y="610339"/>
                  </a:lnTo>
                  <a:lnTo>
                    <a:pt x="227606" y="626532"/>
                  </a:lnTo>
                  <a:lnTo>
                    <a:pt x="272745" y="636610"/>
                  </a:lnTo>
                  <a:lnTo>
                    <a:pt x="320040" y="640080"/>
                  </a:lnTo>
                  <a:lnTo>
                    <a:pt x="367334" y="636610"/>
                  </a:lnTo>
                  <a:lnTo>
                    <a:pt x="412473" y="626532"/>
                  </a:lnTo>
                  <a:lnTo>
                    <a:pt x="454963" y="610339"/>
                  </a:lnTo>
                  <a:lnTo>
                    <a:pt x="494307" y="588527"/>
                  </a:lnTo>
                  <a:lnTo>
                    <a:pt x="530011" y="561589"/>
                  </a:lnTo>
                  <a:lnTo>
                    <a:pt x="561581" y="530022"/>
                  </a:lnTo>
                  <a:lnTo>
                    <a:pt x="588520" y="494318"/>
                  </a:lnTo>
                  <a:lnTo>
                    <a:pt x="610335" y="454974"/>
                  </a:lnTo>
                  <a:lnTo>
                    <a:pt x="626530" y="412483"/>
                  </a:lnTo>
                  <a:lnTo>
                    <a:pt x="636610" y="367340"/>
                  </a:lnTo>
                  <a:lnTo>
                    <a:pt x="640080" y="320040"/>
                  </a:lnTo>
                  <a:lnTo>
                    <a:pt x="636610" y="272739"/>
                  </a:lnTo>
                  <a:lnTo>
                    <a:pt x="626530" y="227596"/>
                  </a:lnTo>
                  <a:lnTo>
                    <a:pt x="610335" y="185105"/>
                  </a:lnTo>
                  <a:lnTo>
                    <a:pt x="588520" y="145761"/>
                  </a:lnTo>
                  <a:lnTo>
                    <a:pt x="561581" y="110057"/>
                  </a:lnTo>
                  <a:lnTo>
                    <a:pt x="530011" y="78490"/>
                  </a:lnTo>
                  <a:lnTo>
                    <a:pt x="494307" y="51552"/>
                  </a:lnTo>
                  <a:lnTo>
                    <a:pt x="454963" y="29740"/>
                  </a:lnTo>
                  <a:lnTo>
                    <a:pt x="412473" y="13547"/>
                  </a:lnTo>
                  <a:lnTo>
                    <a:pt x="367334" y="3469"/>
                  </a:lnTo>
                  <a:lnTo>
                    <a:pt x="32004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globe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7343" y="4078223"/>
              <a:ext cx="320040" cy="3200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551" y="4623803"/>
              <a:ext cx="789063" cy="78906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85799" y="4678679"/>
              <a:ext cx="640080" cy="640080"/>
            </a:xfrm>
            <a:custGeom>
              <a:avLst/>
              <a:gdLst/>
              <a:ahLst/>
              <a:cxnLst/>
              <a:rect l="l" t="t" r="r" b="b"/>
              <a:pathLst>
                <a:path w="640080" h="640079">
                  <a:moveTo>
                    <a:pt x="320040" y="0"/>
                  </a:moveTo>
                  <a:lnTo>
                    <a:pt x="272745" y="3469"/>
                  </a:lnTo>
                  <a:lnTo>
                    <a:pt x="227606" y="13547"/>
                  </a:lnTo>
                  <a:lnTo>
                    <a:pt x="185116" y="29740"/>
                  </a:lnTo>
                  <a:lnTo>
                    <a:pt x="145772" y="51552"/>
                  </a:lnTo>
                  <a:lnTo>
                    <a:pt x="110068" y="78490"/>
                  </a:lnTo>
                  <a:lnTo>
                    <a:pt x="78498" y="110057"/>
                  </a:lnTo>
                  <a:lnTo>
                    <a:pt x="51559" y="145761"/>
                  </a:lnTo>
                  <a:lnTo>
                    <a:pt x="29744" y="185105"/>
                  </a:lnTo>
                  <a:lnTo>
                    <a:pt x="13549" y="227596"/>
                  </a:lnTo>
                  <a:lnTo>
                    <a:pt x="3469" y="272739"/>
                  </a:lnTo>
                  <a:lnTo>
                    <a:pt x="0" y="320040"/>
                  </a:lnTo>
                  <a:lnTo>
                    <a:pt x="3469" y="367340"/>
                  </a:lnTo>
                  <a:lnTo>
                    <a:pt x="13549" y="412483"/>
                  </a:lnTo>
                  <a:lnTo>
                    <a:pt x="29744" y="454974"/>
                  </a:lnTo>
                  <a:lnTo>
                    <a:pt x="51559" y="494318"/>
                  </a:lnTo>
                  <a:lnTo>
                    <a:pt x="78498" y="530022"/>
                  </a:lnTo>
                  <a:lnTo>
                    <a:pt x="110068" y="561589"/>
                  </a:lnTo>
                  <a:lnTo>
                    <a:pt x="145772" y="588527"/>
                  </a:lnTo>
                  <a:lnTo>
                    <a:pt x="185116" y="610339"/>
                  </a:lnTo>
                  <a:lnTo>
                    <a:pt x="227606" y="626532"/>
                  </a:lnTo>
                  <a:lnTo>
                    <a:pt x="272745" y="636610"/>
                  </a:lnTo>
                  <a:lnTo>
                    <a:pt x="320040" y="640080"/>
                  </a:lnTo>
                  <a:lnTo>
                    <a:pt x="367334" y="636610"/>
                  </a:lnTo>
                  <a:lnTo>
                    <a:pt x="412473" y="626532"/>
                  </a:lnTo>
                  <a:lnTo>
                    <a:pt x="454963" y="610339"/>
                  </a:lnTo>
                  <a:lnTo>
                    <a:pt x="494307" y="588527"/>
                  </a:lnTo>
                  <a:lnTo>
                    <a:pt x="530011" y="561589"/>
                  </a:lnTo>
                  <a:lnTo>
                    <a:pt x="561581" y="530022"/>
                  </a:lnTo>
                  <a:lnTo>
                    <a:pt x="588520" y="494318"/>
                  </a:lnTo>
                  <a:lnTo>
                    <a:pt x="610335" y="454974"/>
                  </a:lnTo>
                  <a:lnTo>
                    <a:pt x="626530" y="412483"/>
                  </a:lnTo>
                  <a:lnTo>
                    <a:pt x="636610" y="367340"/>
                  </a:lnTo>
                  <a:lnTo>
                    <a:pt x="640080" y="320040"/>
                  </a:lnTo>
                  <a:lnTo>
                    <a:pt x="636610" y="272739"/>
                  </a:lnTo>
                  <a:lnTo>
                    <a:pt x="626530" y="227596"/>
                  </a:lnTo>
                  <a:lnTo>
                    <a:pt x="610335" y="185105"/>
                  </a:lnTo>
                  <a:lnTo>
                    <a:pt x="588520" y="145761"/>
                  </a:lnTo>
                  <a:lnTo>
                    <a:pt x="561581" y="110057"/>
                  </a:lnTo>
                  <a:lnTo>
                    <a:pt x="530011" y="78490"/>
                  </a:lnTo>
                  <a:lnTo>
                    <a:pt x="494307" y="51552"/>
                  </a:lnTo>
                  <a:lnTo>
                    <a:pt x="454963" y="29740"/>
                  </a:lnTo>
                  <a:lnTo>
                    <a:pt x="412473" y="13547"/>
                  </a:lnTo>
                  <a:lnTo>
                    <a:pt x="367334" y="3469"/>
                  </a:lnTo>
                  <a:lnTo>
                    <a:pt x="32004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location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7343" y="4840223"/>
              <a:ext cx="320040" cy="320039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7112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560"/>
              </a:spcBef>
            </a:pPr>
            <a:r>
              <a:rPr dirty="0" spc="-10"/>
              <a:t>Phone</a:t>
            </a:r>
          </a:p>
          <a:p>
            <a:pPr marL="50800">
              <a:lnSpc>
                <a:spcPct val="100000"/>
              </a:lnSpc>
              <a:spcBef>
                <a:spcPts val="680"/>
              </a:spcBef>
            </a:pPr>
            <a:r>
              <a:rPr dirty="0" sz="1600" b="1">
                <a:solidFill>
                  <a:srgbClr val="FFFFFF"/>
                </a:solidFill>
                <a:latin typeface="Calibri"/>
                <a:cs typeface="Calibri"/>
              </a:rPr>
              <a:t>+91-</a:t>
            </a:r>
            <a:r>
              <a:rPr dirty="0" sz="1600" spc="-10" b="1">
                <a:solidFill>
                  <a:srgbClr val="FFFFFF"/>
                </a:solidFill>
                <a:latin typeface="Calibri"/>
                <a:cs typeface="Calibri"/>
              </a:rPr>
              <a:t>9217199793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6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dirty="0" spc="-10"/>
              <a:t>Website</a:t>
            </a:r>
          </a:p>
          <a:p>
            <a:pPr marL="50800">
              <a:lnSpc>
                <a:spcPct val="100000"/>
              </a:lnSpc>
              <a:spcBef>
                <a:spcPts val="680"/>
              </a:spcBef>
            </a:pPr>
            <a:r>
              <a:rPr dirty="0" sz="1600" spc="-20" b="1">
                <a:solidFill>
                  <a:srgbClr val="FFFFFF"/>
                </a:solidFill>
                <a:latin typeface="Calibri"/>
                <a:cs typeface="Calibri"/>
              </a:rPr>
              <a:t>www.</a:t>
            </a:r>
            <a:r>
              <a:rPr dirty="0" sz="16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FFFFFF"/>
                </a:solidFill>
                <a:latin typeface="Calibri"/>
                <a:cs typeface="Calibri"/>
              </a:rPr>
              <a:t>metroindiasupermart.com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6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dirty="0" spc="-10"/>
              <a:t>Address</a:t>
            </a:r>
          </a:p>
          <a:p>
            <a:pPr marL="50800" marR="43180">
              <a:lnSpc>
                <a:spcPct val="100000"/>
              </a:lnSpc>
              <a:spcBef>
                <a:spcPts val="585"/>
              </a:spcBef>
            </a:pPr>
            <a:r>
              <a:rPr dirty="0" sz="1400" spc="-25" b="1">
                <a:solidFill>
                  <a:srgbClr val="FFFFFF"/>
                </a:solidFill>
                <a:latin typeface="Calibri"/>
                <a:cs typeface="Calibri"/>
              </a:rPr>
              <a:t>Tower</a:t>
            </a:r>
            <a:r>
              <a:rPr dirty="0" sz="14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Alt</a:t>
            </a:r>
            <a:r>
              <a:rPr dirty="0" sz="1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14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f,</a:t>
            </a:r>
            <a:r>
              <a:rPr dirty="0" sz="1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dirty="0" baseline="27777" sz="1350" b="1">
                <a:solidFill>
                  <a:srgbClr val="FFFFFF"/>
                </a:solidFill>
                <a:latin typeface="Calibri"/>
                <a:cs typeface="Calibri"/>
              </a:rPr>
              <a:t>nd</a:t>
            </a:r>
            <a:r>
              <a:rPr dirty="0" baseline="27777" sz="1350" spc="104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20" b="1">
                <a:solidFill>
                  <a:srgbClr val="FFFFFF"/>
                </a:solidFill>
                <a:latin typeface="Calibri"/>
                <a:cs typeface="Calibri"/>
              </a:rPr>
              <a:t>Floor,</a:t>
            </a:r>
            <a:r>
              <a:rPr dirty="0" sz="14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r>
              <a:rPr dirty="0" sz="14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no.</a:t>
            </a:r>
            <a:r>
              <a:rPr dirty="0" sz="1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0209,</a:t>
            </a:r>
            <a:r>
              <a:rPr dirty="0" sz="140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Plot</a:t>
            </a:r>
            <a:r>
              <a:rPr dirty="0" sz="1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no.</a:t>
            </a:r>
            <a:r>
              <a:rPr dirty="0" sz="1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26</a:t>
            </a:r>
            <a:r>
              <a:rPr dirty="0" sz="1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Block</a:t>
            </a:r>
            <a:r>
              <a:rPr dirty="0" sz="14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z="1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Mohan</a:t>
            </a:r>
            <a:r>
              <a:rPr dirty="0" sz="14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Calibri"/>
                <a:cs typeface="Calibri"/>
              </a:rPr>
              <a:t>Cooperative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Near</a:t>
            </a:r>
            <a:r>
              <a:rPr dirty="0" sz="14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Sarita</a:t>
            </a:r>
            <a:r>
              <a:rPr dirty="0" sz="1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Vihar</a:t>
            </a:r>
            <a:r>
              <a:rPr dirty="0" sz="14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Metro</a:t>
            </a:r>
            <a:r>
              <a:rPr dirty="0" sz="14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Station,</a:t>
            </a:r>
            <a:r>
              <a:rPr dirty="0" sz="14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dirty="0" sz="140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Delhi</a:t>
            </a:r>
            <a:r>
              <a:rPr dirty="0" sz="1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400" spc="-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Calibri"/>
                <a:cs typeface="Calibri"/>
              </a:rPr>
              <a:t>110076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5719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/>
              <a:t>METRO</a:t>
            </a:r>
            <a:r>
              <a:rPr dirty="0" spc="150"/>
              <a:t> </a:t>
            </a:r>
            <a:r>
              <a:rPr dirty="0" spc="80"/>
              <a:t>SUPER</a:t>
            </a:r>
            <a:r>
              <a:rPr dirty="0" spc="195"/>
              <a:t> </a:t>
            </a:r>
            <a:r>
              <a:rPr dirty="0" spc="75"/>
              <a:t>MARKET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11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17" name="object 17"/>
          <p:cNvSpPr txBox="1"/>
          <p:nvPr/>
        </p:nvSpPr>
        <p:spPr>
          <a:xfrm>
            <a:off x="627684" y="6195161"/>
            <a:ext cx="5008880" cy="1720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Note:</a:t>
            </a:r>
            <a:r>
              <a:rPr dirty="0" sz="950" spc="-20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replace</a:t>
            </a:r>
            <a:r>
              <a:rPr dirty="0" sz="950" spc="-55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the placeholder</a:t>
            </a:r>
            <a:r>
              <a:rPr dirty="0" sz="950" spc="-40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phone</a:t>
            </a:r>
            <a:r>
              <a:rPr dirty="0" sz="950" spc="-50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number</a:t>
            </a:r>
            <a:r>
              <a:rPr dirty="0" sz="950" spc="-45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and</a:t>
            </a:r>
            <a:r>
              <a:rPr dirty="0" sz="950" spc="-10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confirm</a:t>
            </a:r>
            <a:r>
              <a:rPr dirty="0" sz="950" spc="-70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the website</a:t>
            </a:r>
            <a:r>
              <a:rPr dirty="0" sz="950" spc="-25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URL</a:t>
            </a:r>
            <a:r>
              <a:rPr dirty="0" sz="950" spc="-15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and</a:t>
            </a:r>
            <a:r>
              <a:rPr dirty="0" sz="950" spc="-15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address</a:t>
            </a:r>
            <a:r>
              <a:rPr dirty="0" sz="950" spc="-65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5B6699"/>
                </a:solidFill>
                <a:latin typeface="Calibri"/>
                <a:cs typeface="Calibri"/>
              </a:rPr>
              <a:t>before</a:t>
            </a:r>
            <a:r>
              <a:rPr dirty="0" sz="950" spc="-20" i="1">
                <a:solidFill>
                  <a:srgbClr val="5B6699"/>
                </a:solidFill>
                <a:latin typeface="Calibri"/>
                <a:cs typeface="Calibri"/>
              </a:rPr>
              <a:t> </a:t>
            </a:r>
            <a:r>
              <a:rPr dirty="0" sz="950" spc="-10" i="1">
                <a:solidFill>
                  <a:srgbClr val="5B6699"/>
                </a:solidFill>
                <a:latin typeface="Calibri"/>
                <a:cs typeface="Calibri"/>
              </a:rPr>
              <a:t>sharing.</a:t>
            </a:r>
            <a:endParaRPr sz="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27684" y="427685"/>
            <a:ext cx="3842385" cy="988694"/>
          </a:xfrm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3750"/>
              </a:lnSpc>
              <a:spcBef>
                <a:spcPts val="280"/>
              </a:spcBef>
            </a:pPr>
            <a:r>
              <a:rPr dirty="0"/>
              <a:t>A</a:t>
            </a:r>
            <a:r>
              <a:rPr dirty="0" spc="-90"/>
              <a:t> </a:t>
            </a:r>
            <a:r>
              <a:rPr dirty="0" spc="-20"/>
              <a:t>Storefront</a:t>
            </a:r>
            <a:r>
              <a:rPr dirty="0" spc="-25"/>
              <a:t> </a:t>
            </a:r>
            <a:r>
              <a:rPr dirty="0"/>
              <a:t>Built</a:t>
            </a:r>
            <a:r>
              <a:rPr dirty="0" spc="-75"/>
              <a:t> </a:t>
            </a:r>
            <a:r>
              <a:rPr dirty="0" spc="-65"/>
              <a:t>To </a:t>
            </a:r>
            <a:r>
              <a:rPr dirty="0">
                <a:solidFill>
                  <a:srgbClr val="E8702B"/>
                </a:solidFill>
              </a:rPr>
              <a:t>Win</a:t>
            </a:r>
            <a:r>
              <a:rPr dirty="0" spc="-110">
                <a:solidFill>
                  <a:srgbClr val="E8702B"/>
                </a:solidFill>
              </a:rPr>
              <a:t> </a:t>
            </a:r>
            <a:r>
              <a:rPr dirty="0" spc="-10">
                <a:solidFill>
                  <a:srgbClr val="E8702B"/>
                </a:solidFill>
              </a:rPr>
              <a:t>Customer</a:t>
            </a:r>
            <a:r>
              <a:rPr dirty="0" spc="-70">
                <a:solidFill>
                  <a:srgbClr val="E8702B"/>
                </a:solidFill>
              </a:rPr>
              <a:t> </a:t>
            </a:r>
            <a:r>
              <a:rPr dirty="0" spc="-10">
                <a:solidFill>
                  <a:srgbClr val="E8702B"/>
                </a:solidFill>
              </a:rPr>
              <a:t>Trust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560320"/>
            <a:ext cx="182879" cy="18287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169920"/>
            <a:ext cx="182879" cy="1828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779520"/>
            <a:ext cx="182879" cy="1828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8640" y="4392167"/>
            <a:ext cx="182879" cy="18288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27684" y="1545716"/>
            <a:ext cx="6107430" cy="304863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Every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Metro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Super</a:t>
            </a:r>
            <a:r>
              <a:rPr dirty="0" sz="15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Market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outlet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delivers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the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same</a:t>
            </a:r>
            <a:r>
              <a:rPr dirty="0" sz="15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premium,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 professional</a:t>
            </a:r>
            <a:r>
              <a:rPr dirty="0" sz="15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first impression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from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the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moment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customer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walks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up.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1500">
              <a:latin typeface="Calibri"/>
              <a:cs typeface="Calibri"/>
            </a:endParaRPr>
          </a:p>
          <a:p>
            <a:pPr marL="332105">
              <a:lnSpc>
                <a:spcPct val="100000"/>
              </a:lnSpc>
            </a:pP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Bold,</a:t>
            </a:r>
            <a:r>
              <a:rPr dirty="0" sz="1400" spc="-5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20">
                <a:solidFill>
                  <a:srgbClr val="1A1A2D"/>
                </a:solidFill>
                <a:latin typeface="Calibri"/>
                <a:cs typeface="Calibri"/>
              </a:rPr>
              <a:t>high-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visibility</a:t>
            </a:r>
            <a:r>
              <a:rPr dirty="0" sz="1400" spc="3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branded</a:t>
            </a:r>
            <a:r>
              <a:rPr dirty="0" sz="1400" spc="-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signage</a:t>
            </a:r>
            <a:endParaRPr sz="1400">
              <a:latin typeface="Calibri"/>
              <a:cs typeface="Calibri"/>
            </a:endParaRPr>
          </a:p>
          <a:p>
            <a:pPr marL="332105" marR="1903730">
              <a:lnSpc>
                <a:spcPct val="286100"/>
              </a:lnSpc>
            </a:pP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Bright, spacious</a:t>
            </a:r>
            <a:r>
              <a:rPr dirty="0" sz="1400" spc="-4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entrance</a:t>
            </a:r>
            <a:r>
              <a:rPr dirty="0" sz="1400" spc="-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with</a:t>
            </a:r>
            <a:r>
              <a:rPr dirty="0" sz="1400" spc="-2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a</a:t>
            </a:r>
            <a:r>
              <a:rPr dirty="0" sz="1400" spc="-5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dedicated</a:t>
            </a:r>
            <a:r>
              <a:rPr dirty="0" sz="1400" spc="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trolley</a:t>
            </a:r>
            <a:r>
              <a:rPr dirty="0" sz="1400" spc="-3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25">
                <a:solidFill>
                  <a:srgbClr val="1A1A2D"/>
                </a:solidFill>
                <a:latin typeface="Calibri"/>
                <a:cs typeface="Calibri"/>
              </a:rPr>
              <a:t>bay 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Neatly</a:t>
            </a:r>
            <a:r>
              <a:rPr dirty="0" sz="1400" spc="-3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organized</a:t>
            </a:r>
            <a:r>
              <a:rPr dirty="0" sz="1400" spc="-3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fresh</a:t>
            </a:r>
            <a:r>
              <a:rPr dirty="0" sz="1400" spc="-7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produce</a:t>
            </a:r>
            <a:r>
              <a:rPr dirty="0" sz="1400" spc="-4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and</a:t>
            </a:r>
            <a:r>
              <a:rPr dirty="0" sz="1400" spc="-5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grocery</a:t>
            </a:r>
            <a:r>
              <a:rPr dirty="0" sz="1400" spc="-7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aisles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20"/>
              </a:spcBef>
            </a:pPr>
            <a:endParaRPr sz="1400">
              <a:latin typeface="Calibri"/>
              <a:cs typeface="Calibri"/>
            </a:endParaRPr>
          </a:p>
          <a:p>
            <a:pPr marL="332105">
              <a:lnSpc>
                <a:spcPct val="100000"/>
              </a:lnSpc>
            </a:pP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A</a:t>
            </a:r>
            <a:r>
              <a:rPr dirty="0" sz="1400" spc="-5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professional</a:t>
            </a:r>
            <a:r>
              <a:rPr dirty="0" sz="1400" spc="-2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1A1A2D"/>
                </a:solidFill>
                <a:latin typeface="Calibri"/>
                <a:cs typeface="Calibri"/>
              </a:rPr>
              <a:t>look</a:t>
            </a:r>
            <a:r>
              <a:rPr dirty="0" sz="1400" spc="-6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customers</a:t>
            </a:r>
            <a:r>
              <a:rPr dirty="0" sz="1400" spc="-1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instantly</a:t>
            </a:r>
            <a:r>
              <a:rPr dirty="0" sz="1400" spc="3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1A1A2D"/>
                </a:solidFill>
                <a:latin typeface="Calibri"/>
                <a:cs typeface="Calibri"/>
              </a:rPr>
              <a:t>trust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48640" y="1034243"/>
            <a:ext cx="11113135" cy="5138420"/>
            <a:chOff x="548640" y="1034243"/>
            <a:chExt cx="11113135" cy="5138420"/>
          </a:xfrm>
        </p:grpSpPr>
        <p:pic>
          <p:nvPicPr>
            <p:cNvPr id="9" name="object 9" descr="Metro Super Market storefront photo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24279" y="1034243"/>
              <a:ext cx="4537153" cy="4692916"/>
            </a:xfrm>
            <a:prstGeom prst="rect">
              <a:avLst/>
            </a:prstGeom>
          </p:spPr>
        </p:pic>
        <p:pic>
          <p:nvPicPr>
            <p:cNvPr id="10" name="object 10" descr="Metro Super Market storefront photo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99959" y="1149096"/>
              <a:ext cx="4200144" cy="435559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290816" y="1139952"/>
              <a:ext cx="4218940" cy="4374515"/>
            </a:xfrm>
            <a:custGeom>
              <a:avLst/>
              <a:gdLst/>
              <a:ahLst/>
              <a:cxnLst/>
              <a:rect l="l" t="t" r="r" b="b"/>
              <a:pathLst>
                <a:path w="4218940" h="4374515">
                  <a:moveTo>
                    <a:pt x="176910" y="0"/>
                  </a:moveTo>
                  <a:lnTo>
                    <a:pt x="4041902" y="0"/>
                  </a:lnTo>
                  <a:lnTo>
                    <a:pt x="4076954" y="3683"/>
                  </a:lnTo>
                  <a:lnTo>
                    <a:pt x="4140580" y="30099"/>
                  </a:lnTo>
                  <a:lnTo>
                    <a:pt x="4188713" y="78232"/>
                  </a:lnTo>
                  <a:lnTo>
                    <a:pt x="4215130" y="141859"/>
                  </a:lnTo>
                  <a:lnTo>
                    <a:pt x="4218812" y="176911"/>
                  </a:lnTo>
                  <a:lnTo>
                    <a:pt x="4218812" y="4197477"/>
                  </a:lnTo>
                  <a:lnTo>
                    <a:pt x="4205097" y="4265930"/>
                  </a:lnTo>
                  <a:lnTo>
                    <a:pt x="4166869" y="4322191"/>
                  </a:lnTo>
                  <a:lnTo>
                    <a:pt x="4110354" y="4360291"/>
                  </a:lnTo>
                  <a:lnTo>
                    <a:pt x="4041902" y="4374007"/>
                  </a:lnTo>
                  <a:lnTo>
                    <a:pt x="176910" y="4374007"/>
                  </a:lnTo>
                  <a:lnTo>
                    <a:pt x="108457" y="4360291"/>
                  </a:lnTo>
                  <a:lnTo>
                    <a:pt x="51942" y="4322191"/>
                  </a:lnTo>
                  <a:lnTo>
                    <a:pt x="13715" y="4265930"/>
                  </a:lnTo>
                  <a:lnTo>
                    <a:pt x="0" y="4197477"/>
                  </a:lnTo>
                  <a:lnTo>
                    <a:pt x="0" y="176911"/>
                  </a:lnTo>
                  <a:lnTo>
                    <a:pt x="13715" y="108458"/>
                  </a:lnTo>
                  <a:lnTo>
                    <a:pt x="51815" y="51815"/>
                  </a:lnTo>
                  <a:lnTo>
                    <a:pt x="108457" y="13715"/>
                  </a:lnTo>
                  <a:lnTo>
                    <a:pt x="176910" y="0"/>
                  </a:lnTo>
                  <a:close/>
                </a:path>
              </a:pathLst>
            </a:custGeom>
            <a:ln w="18288">
              <a:solidFill>
                <a:srgbClr val="E8E8E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48640" y="5623559"/>
              <a:ext cx="11064240" cy="548640"/>
            </a:xfrm>
            <a:custGeom>
              <a:avLst/>
              <a:gdLst/>
              <a:ahLst/>
              <a:cxnLst/>
              <a:rect l="l" t="t" r="r" b="b"/>
              <a:pathLst>
                <a:path w="11064240" h="548639">
                  <a:moveTo>
                    <a:pt x="10991088" y="0"/>
                  </a:moveTo>
                  <a:lnTo>
                    <a:pt x="73139" y="0"/>
                  </a:lnTo>
                  <a:lnTo>
                    <a:pt x="44673" y="5748"/>
                  </a:lnTo>
                  <a:lnTo>
                    <a:pt x="21424" y="21424"/>
                  </a:lnTo>
                  <a:lnTo>
                    <a:pt x="5748" y="44673"/>
                  </a:lnTo>
                  <a:lnTo>
                    <a:pt x="0" y="73139"/>
                  </a:lnTo>
                  <a:lnTo>
                    <a:pt x="0" y="475500"/>
                  </a:lnTo>
                  <a:lnTo>
                    <a:pt x="5748" y="503966"/>
                  </a:lnTo>
                  <a:lnTo>
                    <a:pt x="21424" y="527215"/>
                  </a:lnTo>
                  <a:lnTo>
                    <a:pt x="44673" y="542891"/>
                  </a:lnTo>
                  <a:lnTo>
                    <a:pt x="73139" y="548639"/>
                  </a:lnTo>
                  <a:lnTo>
                    <a:pt x="10991088" y="548639"/>
                  </a:lnTo>
                  <a:lnTo>
                    <a:pt x="11019555" y="542891"/>
                  </a:lnTo>
                  <a:lnTo>
                    <a:pt x="11042808" y="527215"/>
                  </a:lnTo>
                  <a:lnTo>
                    <a:pt x="11058489" y="503966"/>
                  </a:lnTo>
                  <a:lnTo>
                    <a:pt x="11064240" y="475500"/>
                  </a:lnTo>
                  <a:lnTo>
                    <a:pt x="11064240" y="73139"/>
                  </a:lnTo>
                  <a:lnTo>
                    <a:pt x="11058489" y="44673"/>
                  </a:lnTo>
                  <a:lnTo>
                    <a:pt x="11042808" y="21424"/>
                  </a:lnTo>
                  <a:lnTo>
                    <a:pt x="11019555" y="5748"/>
                  </a:lnTo>
                  <a:lnTo>
                    <a:pt x="10991088" y="0"/>
                  </a:lnTo>
                  <a:close/>
                </a:path>
              </a:pathLst>
            </a:custGeom>
            <a:solidFill>
              <a:srgbClr val="08175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4136897" y="5779719"/>
            <a:ext cx="389064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First</a:t>
            </a:r>
            <a:r>
              <a:rPr dirty="0" sz="13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impressions</a:t>
            </a:r>
            <a:r>
              <a:rPr dirty="0" sz="13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drive</a:t>
            </a:r>
            <a:r>
              <a:rPr dirty="0" sz="13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footfall</a:t>
            </a:r>
            <a:r>
              <a:rPr dirty="0" sz="13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3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3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footfall</a:t>
            </a:r>
            <a:r>
              <a:rPr dirty="0" sz="13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drives</a:t>
            </a:r>
            <a:r>
              <a:rPr dirty="0" sz="13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sales.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2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India's</a:t>
            </a:r>
            <a:r>
              <a:rPr dirty="0" spc="-140"/>
              <a:t> </a:t>
            </a:r>
            <a:r>
              <a:rPr dirty="0"/>
              <a:t>Grocery</a:t>
            </a:r>
            <a:r>
              <a:rPr dirty="0" spc="-155"/>
              <a:t> </a:t>
            </a:r>
            <a:r>
              <a:rPr dirty="0"/>
              <a:t>Retail</a:t>
            </a:r>
            <a:r>
              <a:rPr dirty="0" spc="-175"/>
              <a:t> </a:t>
            </a:r>
            <a:r>
              <a:rPr dirty="0" spc="-10"/>
              <a:t>Opportunity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684" y="1187322"/>
            <a:ext cx="4408805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category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too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large,</a:t>
            </a:r>
            <a:r>
              <a:rPr dirty="0" sz="15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too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under-organized,</a:t>
            </a:r>
            <a:r>
              <a:rPr dirty="0" sz="1500" spc="-7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to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ignore.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7304" y="2103120"/>
            <a:ext cx="2606040" cy="3200400"/>
            <a:chOff x="527304" y="2103120"/>
            <a:chExt cx="2606040" cy="3200400"/>
          </a:xfrm>
        </p:grpSpPr>
        <p:sp>
          <p:nvSpPr>
            <p:cNvPr id="5" name="object 5"/>
            <p:cNvSpPr/>
            <p:nvPr/>
          </p:nvSpPr>
          <p:spPr>
            <a:xfrm>
              <a:off x="527304" y="2103120"/>
              <a:ext cx="2606040" cy="3200400"/>
            </a:xfrm>
            <a:custGeom>
              <a:avLst/>
              <a:gdLst/>
              <a:ahLst/>
              <a:cxnLst/>
              <a:rect l="l" t="t" r="r" b="b"/>
              <a:pathLst>
                <a:path w="2606040" h="3200400">
                  <a:moveTo>
                    <a:pt x="2496312" y="0"/>
                  </a:moveTo>
                  <a:lnTo>
                    <a:pt x="109740" y="0"/>
                  </a:lnTo>
                  <a:lnTo>
                    <a:pt x="67026" y="8626"/>
                  </a:lnTo>
                  <a:lnTo>
                    <a:pt x="32143" y="32146"/>
                  </a:lnTo>
                  <a:lnTo>
                    <a:pt x="8624" y="67026"/>
                  </a:lnTo>
                  <a:lnTo>
                    <a:pt x="0" y="109727"/>
                  </a:lnTo>
                  <a:lnTo>
                    <a:pt x="0" y="3090672"/>
                  </a:lnTo>
                  <a:lnTo>
                    <a:pt x="8624" y="3133373"/>
                  </a:lnTo>
                  <a:lnTo>
                    <a:pt x="32143" y="3168253"/>
                  </a:lnTo>
                  <a:lnTo>
                    <a:pt x="67026" y="3191773"/>
                  </a:lnTo>
                  <a:lnTo>
                    <a:pt x="109740" y="3200399"/>
                  </a:lnTo>
                  <a:lnTo>
                    <a:pt x="2496312" y="3200399"/>
                  </a:lnTo>
                  <a:lnTo>
                    <a:pt x="2539013" y="3191773"/>
                  </a:lnTo>
                  <a:lnTo>
                    <a:pt x="2573893" y="3168253"/>
                  </a:lnTo>
                  <a:lnTo>
                    <a:pt x="2597413" y="3133373"/>
                  </a:lnTo>
                  <a:lnTo>
                    <a:pt x="2606040" y="3090672"/>
                  </a:lnTo>
                  <a:lnTo>
                    <a:pt x="2606040" y="109727"/>
                  </a:lnTo>
                  <a:lnTo>
                    <a:pt x="2597413" y="67026"/>
                  </a:lnTo>
                  <a:lnTo>
                    <a:pt x="2573893" y="32146"/>
                  </a:lnTo>
                  <a:lnTo>
                    <a:pt x="2539013" y="8626"/>
                  </a:lnTo>
                  <a:lnTo>
                    <a:pt x="2496312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2456" y="2301265"/>
              <a:ext cx="926185" cy="92618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41704" y="2356104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39" h="777239">
                  <a:moveTo>
                    <a:pt x="388620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20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20" y="777240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40" y="388620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20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basket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3728" y="2548128"/>
              <a:ext cx="390144" cy="39014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59586" y="3396742"/>
            <a:ext cx="154051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mbria"/>
                <a:cs typeface="Cambria"/>
              </a:rPr>
              <a:t>$1.5</a:t>
            </a:r>
            <a:r>
              <a:rPr dirty="0" sz="3000" spc="-30" b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000" spc="-25" b="1">
                <a:solidFill>
                  <a:srgbClr val="FFFFFF"/>
                </a:solidFill>
                <a:latin typeface="Cambria"/>
                <a:cs typeface="Cambria"/>
              </a:rPr>
              <a:t>Tn+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7569" y="4377359"/>
            <a:ext cx="1499870" cy="403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3360" marR="5080" indent="-201295">
              <a:lnSpc>
                <a:spcPct val="107800"/>
              </a:lnSpc>
              <a:spcBef>
                <a:spcPts val="100"/>
              </a:spcBef>
            </a:pP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India's</a:t>
            </a:r>
            <a:r>
              <a:rPr dirty="0" sz="1150" spc="-3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retail</a:t>
            </a:r>
            <a:r>
              <a:rPr dirty="0" sz="1150" spc="-3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market</a:t>
            </a:r>
            <a:r>
              <a:rPr dirty="0" sz="1150" spc="-1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 spc="-20">
                <a:solidFill>
                  <a:srgbClr val="D7DEF5"/>
                </a:solidFill>
                <a:latin typeface="Calibri"/>
                <a:cs typeface="Calibri"/>
              </a:rPr>
              <a:t>size,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projected</a:t>
            </a:r>
            <a:r>
              <a:rPr dirty="0" sz="1150" spc="-2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by</a:t>
            </a:r>
            <a:r>
              <a:rPr dirty="0" sz="1150" spc="-3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 spc="-20">
                <a:solidFill>
                  <a:srgbClr val="D7DEF5"/>
                </a:solidFill>
                <a:latin typeface="Calibri"/>
                <a:cs typeface="Calibri"/>
              </a:rPr>
              <a:t>2030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361944" y="2103120"/>
            <a:ext cx="2606040" cy="3200400"/>
            <a:chOff x="3361944" y="2103120"/>
            <a:chExt cx="2606040" cy="3200400"/>
          </a:xfrm>
        </p:grpSpPr>
        <p:sp>
          <p:nvSpPr>
            <p:cNvPr id="12" name="object 12"/>
            <p:cNvSpPr/>
            <p:nvPr/>
          </p:nvSpPr>
          <p:spPr>
            <a:xfrm>
              <a:off x="3361944" y="2103120"/>
              <a:ext cx="2606040" cy="3200400"/>
            </a:xfrm>
            <a:custGeom>
              <a:avLst/>
              <a:gdLst/>
              <a:ahLst/>
              <a:cxnLst/>
              <a:rect l="l" t="t" r="r" b="b"/>
              <a:pathLst>
                <a:path w="2606040" h="3200400">
                  <a:moveTo>
                    <a:pt x="2496311" y="0"/>
                  </a:moveTo>
                  <a:lnTo>
                    <a:pt x="109727" y="0"/>
                  </a:lnTo>
                  <a:lnTo>
                    <a:pt x="67026" y="8626"/>
                  </a:lnTo>
                  <a:lnTo>
                    <a:pt x="32146" y="32146"/>
                  </a:lnTo>
                  <a:lnTo>
                    <a:pt x="8626" y="67026"/>
                  </a:lnTo>
                  <a:lnTo>
                    <a:pt x="0" y="109727"/>
                  </a:lnTo>
                  <a:lnTo>
                    <a:pt x="0" y="3090672"/>
                  </a:lnTo>
                  <a:lnTo>
                    <a:pt x="8626" y="3133373"/>
                  </a:lnTo>
                  <a:lnTo>
                    <a:pt x="32146" y="3168253"/>
                  </a:lnTo>
                  <a:lnTo>
                    <a:pt x="67026" y="3191773"/>
                  </a:lnTo>
                  <a:lnTo>
                    <a:pt x="109727" y="3200399"/>
                  </a:lnTo>
                  <a:lnTo>
                    <a:pt x="2496311" y="3200399"/>
                  </a:lnTo>
                  <a:lnTo>
                    <a:pt x="2539013" y="3191773"/>
                  </a:lnTo>
                  <a:lnTo>
                    <a:pt x="2573893" y="3168253"/>
                  </a:lnTo>
                  <a:lnTo>
                    <a:pt x="2597413" y="3133373"/>
                  </a:lnTo>
                  <a:lnTo>
                    <a:pt x="2606040" y="3090672"/>
                  </a:lnTo>
                  <a:lnTo>
                    <a:pt x="2606040" y="109727"/>
                  </a:lnTo>
                  <a:lnTo>
                    <a:pt x="2597413" y="67026"/>
                  </a:lnTo>
                  <a:lnTo>
                    <a:pt x="2573893" y="32146"/>
                  </a:lnTo>
                  <a:lnTo>
                    <a:pt x="2539013" y="8626"/>
                  </a:lnTo>
                  <a:lnTo>
                    <a:pt x="2496311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7096" y="2301265"/>
              <a:ext cx="926185" cy="92618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276344" y="2356104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39" h="777239">
                  <a:moveTo>
                    <a:pt x="388619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20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19" y="777240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39" y="388620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19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coins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68368" y="2548128"/>
              <a:ext cx="390143" cy="39014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126484" y="3396742"/>
            <a:ext cx="107505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20" b="1">
                <a:solidFill>
                  <a:srgbClr val="FFFFFF"/>
                </a:solidFill>
                <a:latin typeface="Cambria"/>
                <a:cs typeface="Cambria"/>
              </a:rPr>
              <a:t>~65%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09238" y="4377359"/>
            <a:ext cx="1707514" cy="403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3990" marR="5080" indent="-161925">
              <a:lnSpc>
                <a:spcPct val="107800"/>
              </a:lnSpc>
              <a:spcBef>
                <a:spcPts val="100"/>
              </a:spcBef>
            </a:pP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Share</a:t>
            </a:r>
            <a:r>
              <a:rPr dirty="0" sz="1150" spc="-4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of</a:t>
            </a:r>
            <a:r>
              <a:rPr dirty="0" sz="1150" spc="-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retail</a:t>
            </a:r>
            <a:r>
              <a:rPr dirty="0" sz="1150" spc="-2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spending</a:t>
            </a:r>
            <a:r>
              <a:rPr dirty="0" sz="1150" spc="-3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 spc="-20">
                <a:solidFill>
                  <a:srgbClr val="D7DEF5"/>
                </a:solidFill>
                <a:latin typeface="Calibri"/>
                <a:cs typeface="Calibri"/>
              </a:rPr>
              <a:t>that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goes</a:t>
            </a:r>
            <a:r>
              <a:rPr dirty="0" sz="1150" spc="-1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to</a:t>
            </a:r>
            <a:r>
              <a:rPr dirty="0" sz="1150" spc="-3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food &amp;</a:t>
            </a:r>
            <a:r>
              <a:rPr dirty="0" sz="1150" spc="-3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D7DEF5"/>
                </a:solidFill>
                <a:latin typeface="Calibri"/>
                <a:cs typeface="Calibri"/>
              </a:rPr>
              <a:t>grocery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196584" y="2103120"/>
            <a:ext cx="2606040" cy="3200400"/>
            <a:chOff x="6196584" y="2103120"/>
            <a:chExt cx="2606040" cy="3200400"/>
          </a:xfrm>
        </p:grpSpPr>
        <p:sp>
          <p:nvSpPr>
            <p:cNvPr id="19" name="object 19"/>
            <p:cNvSpPr/>
            <p:nvPr/>
          </p:nvSpPr>
          <p:spPr>
            <a:xfrm>
              <a:off x="6196584" y="2103120"/>
              <a:ext cx="2606040" cy="3200400"/>
            </a:xfrm>
            <a:custGeom>
              <a:avLst/>
              <a:gdLst/>
              <a:ahLst/>
              <a:cxnLst/>
              <a:rect l="l" t="t" r="r" b="b"/>
              <a:pathLst>
                <a:path w="2606040" h="3200400">
                  <a:moveTo>
                    <a:pt x="2496312" y="0"/>
                  </a:moveTo>
                  <a:lnTo>
                    <a:pt x="109727" y="0"/>
                  </a:lnTo>
                  <a:lnTo>
                    <a:pt x="67026" y="8626"/>
                  </a:lnTo>
                  <a:lnTo>
                    <a:pt x="32146" y="32146"/>
                  </a:lnTo>
                  <a:lnTo>
                    <a:pt x="8626" y="67026"/>
                  </a:lnTo>
                  <a:lnTo>
                    <a:pt x="0" y="109727"/>
                  </a:lnTo>
                  <a:lnTo>
                    <a:pt x="0" y="3090672"/>
                  </a:lnTo>
                  <a:lnTo>
                    <a:pt x="8626" y="3133373"/>
                  </a:lnTo>
                  <a:lnTo>
                    <a:pt x="32146" y="3168253"/>
                  </a:lnTo>
                  <a:lnTo>
                    <a:pt x="67026" y="3191773"/>
                  </a:lnTo>
                  <a:lnTo>
                    <a:pt x="109727" y="3200399"/>
                  </a:lnTo>
                  <a:lnTo>
                    <a:pt x="2496312" y="3200399"/>
                  </a:lnTo>
                  <a:lnTo>
                    <a:pt x="2539013" y="3191773"/>
                  </a:lnTo>
                  <a:lnTo>
                    <a:pt x="2573893" y="3168253"/>
                  </a:lnTo>
                  <a:lnTo>
                    <a:pt x="2597413" y="3133373"/>
                  </a:lnTo>
                  <a:lnTo>
                    <a:pt x="2606040" y="3090672"/>
                  </a:lnTo>
                  <a:lnTo>
                    <a:pt x="2606040" y="109727"/>
                  </a:lnTo>
                  <a:lnTo>
                    <a:pt x="2597413" y="67026"/>
                  </a:lnTo>
                  <a:lnTo>
                    <a:pt x="2573893" y="32146"/>
                  </a:lnTo>
                  <a:lnTo>
                    <a:pt x="2539013" y="8626"/>
                  </a:lnTo>
                  <a:lnTo>
                    <a:pt x="2496312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31736" y="2301265"/>
              <a:ext cx="926185" cy="92618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110984" y="2356104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40" h="777239">
                  <a:moveTo>
                    <a:pt x="388620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20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20" y="777240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40" y="388620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20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mart_small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03008" y="2548128"/>
              <a:ext cx="390144" cy="39014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864222" y="3396742"/>
            <a:ext cx="127127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FFFFFF"/>
                </a:solidFill>
                <a:latin typeface="Cambria"/>
                <a:cs typeface="Cambria"/>
              </a:rPr>
              <a:t>1.3</a:t>
            </a:r>
            <a:r>
              <a:rPr dirty="0" sz="3000" spc="-50" b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3000" spc="-25" b="1">
                <a:solidFill>
                  <a:srgbClr val="FFFFFF"/>
                </a:solidFill>
                <a:latin typeface="Cambria"/>
                <a:cs typeface="Cambria"/>
              </a:rPr>
              <a:t>Cr+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62090" y="4377359"/>
            <a:ext cx="1870710" cy="403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89940" marR="5080" indent="-777875">
              <a:lnSpc>
                <a:spcPct val="107800"/>
              </a:lnSpc>
              <a:spcBef>
                <a:spcPts val="100"/>
              </a:spcBef>
            </a:pP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Traditional</a:t>
            </a:r>
            <a:r>
              <a:rPr dirty="0" sz="1150" spc="-4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kirana</a:t>
            </a:r>
            <a:r>
              <a:rPr dirty="0" sz="1150" spc="-3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stores</a:t>
            </a:r>
            <a:r>
              <a:rPr dirty="0" sz="1150" spc="-5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D7DEF5"/>
                </a:solidFill>
                <a:latin typeface="Calibri"/>
                <a:cs typeface="Calibri"/>
              </a:rPr>
              <a:t>across </a:t>
            </a:r>
            <a:r>
              <a:rPr dirty="0" sz="1150" spc="-20">
                <a:solidFill>
                  <a:srgbClr val="D7DEF5"/>
                </a:solidFill>
                <a:latin typeface="Calibri"/>
                <a:cs typeface="Calibri"/>
              </a:rPr>
              <a:t>India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031223" y="2103120"/>
            <a:ext cx="2606040" cy="3200400"/>
            <a:chOff x="9031223" y="2103120"/>
            <a:chExt cx="2606040" cy="3200400"/>
          </a:xfrm>
        </p:grpSpPr>
        <p:sp>
          <p:nvSpPr>
            <p:cNvPr id="26" name="object 26"/>
            <p:cNvSpPr/>
            <p:nvPr/>
          </p:nvSpPr>
          <p:spPr>
            <a:xfrm>
              <a:off x="9031223" y="2103120"/>
              <a:ext cx="2606040" cy="3200400"/>
            </a:xfrm>
            <a:custGeom>
              <a:avLst/>
              <a:gdLst/>
              <a:ahLst/>
              <a:cxnLst/>
              <a:rect l="l" t="t" r="r" b="b"/>
              <a:pathLst>
                <a:path w="2606040" h="3200400">
                  <a:moveTo>
                    <a:pt x="2496311" y="0"/>
                  </a:moveTo>
                  <a:lnTo>
                    <a:pt x="109727" y="0"/>
                  </a:lnTo>
                  <a:lnTo>
                    <a:pt x="67026" y="8626"/>
                  </a:lnTo>
                  <a:lnTo>
                    <a:pt x="32146" y="32146"/>
                  </a:lnTo>
                  <a:lnTo>
                    <a:pt x="8626" y="67026"/>
                  </a:lnTo>
                  <a:lnTo>
                    <a:pt x="0" y="109727"/>
                  </a:lnTo>
                  <a:lnTo>
                    <a:pt x="0" y="3090672"/>
                  </a:lnTo>
                  <a:lnTo>
                    <a:pt x="8626" y="3133373"/>
                  </a:lnTo>
                  <a:lnTo>
                    <a:pt x="32146" y="3168253"/>
                  </a:lnTo>
                  <a:lnTo>
                    <a:pt x="67026" y="3191773"/>
                  </a:lnTo>
                  <a:lnTo>
                    <a:pt x="109727" y="3200399"/>
                  </a:lnTo>
                  <a:lnTo>
                    <a:pt x="2496311" y="3200399"/>
                  </a:lnTo>
                  <a:lnTo>
                    <a:pt x="2539013" y="3191773"/>
                  </a:lnTo>
                  <a:lnTo>
                    <a:pt x="2573893" y="3168253"/>
                  </a:lnTo>
                  <a:lnTo>
                    <a:pt x="2597413" y="3133373"/>
                  </a:lnTo>
                  <a:lnTo>
                    <a:pt x="2606040" y="3090672"/>
                  </a:lnTo>
                  <a:lnTo>
                    <a:pt x="2606040" y="109727"/>
                  </a:lnTo>
                  <a:lnTo>
                    <a:pt x="2597413" y="67026"/>
                  </a:lnTo>
                  <a:lnTo>
                    <a:pt x="2573893" y="32146"/>
                  </a:lnTo>
                  <a:lnTo>
                    <a:pt x="2539013" y="8626"/>
                  </a:lnTo>
                  <a:lnTo>
                    <a:pt x="2496311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6375" y="2301265"/>
              <a:ext cx="926185" cy="92618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945623" y="2356104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40" h="777239">
                  <a:moveTo>
                    <a:pt x="388620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20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20" y="777240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40" y="388620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20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investor.pn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37647" y="2548128"/>
              <a:ext cx="390144" cy="39014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0092943" y="3396742"/>
            <a:ext cx="48704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25" b="1">
                <a:solidFill>
                  <a:srgbClr val="FFFFFF"/>
                </a:solidFill>
                <a:latin typeface="Cambria"/>
                <a:cs typeface="Cambria"/>
              </a:rPr>
              <a:t>2X</a:t>
            </a:r>
            <a:endParaRPr sz="3000">
              <a:latin typeface="Cambria"/>
              <a:cs typeface="Cambri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394697" y="4377359"/>
            <a:ext cx="1879600" cy="403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4655" marR="5080" indent="-402590">
              <a:lnSpc>
                <a:spcPct val="107800"/>
              </a:lnSpc>
              <a:spcBef>
                <a:spcPts val="100"/>
              </a:spcBef>
            </a:pPr>
            <a:r>
              <a:rPr dirty="0" sz="1150" spc="-10">
                <a:solidFill>
                  <a:srgbClr val="D7DEF5"/>
                </a:solidFill>
                <a:latin typeface="Calibri"/>
                <a:cs typeface="Calibri"/>
              </a:rPr>
              <a:t>Organized</a:t>
            </a:r>
            <a:r>
              <a:rPr dirty="0" sz="1150" spc="-3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retail's market</a:t>
            </a:r>
            <a:r>
              <a:rPr dirty="0" sz="1150" spc="2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 spc="-20">
                <a:solidFill>
                  <a:srgbClr val="D7DEF5"/>
                </a:solidFill>
                <a:latin typeface="Calibri"/>
                <a:cs typeface="Calibri"/>
              </a:rPr>
              <a:t>share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in</a:t>
            </a:r>
            <a:r>
              <a:rPr dirty="0" sz="1150" spc="-2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the</a:t>
            </a:r>
            <a:r>
              <a:rPr dirty="0" sz="1150" spc="-1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D7DEF5"/>
                </a:solidFill>
                <a:latin typeface="Calibri"/>
                <a:cs typeface="Calibri"/>
              </a:rPr>
              <a:t>last</a:t>
            </a:r>
            <a:r>
              <a:rPr dirty="0" sz="1150" spc="-10">
                <a:solidFill>
                  <a:srgbClr val="D7DEF5"/>
                </a:solidFill>
                <a:latin typeface="Calibri"/>
                <a:cs typeface="Calibri"/>
              </a:rPr>
              <a:t> decade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48640" y="5623559"/>
            <a:ext cx="11064240" cy="548640"/>
          </a:xfrm>
          <a:custGeom>
            <a:avLst/>
            <a:gdLst/>
            <a:ahLst/>
            <a:cxnLst/>
            <a:rect l="l" t="t" r="r" b="b"/>
            <a:pathLst>
              <a:path w="11064240" h="548639">
                <a:moveTo>
                  <a:pt x="10991088" y="0"/>
                </a:moveTo>
                <a:lnTo>
                  <a:pt x="73139" y="0"/>
                </a:lnTo>
                <a:lnTo>
                  <a:pt x="44673" y="5748"/>
                </a:lnTo>
                <a:lnTo>
                  <a:pt x="21424" y="21424"/>
                </a:lnTo>
                <a:lnTo>
                  <a:pt x="5748" y="44673"/>
                </a:lnTo>
                <a:lnTo>
                  <a:pt x="0" y="73139"/>
                </a:lnTo>
                <a:lnTo>
                  <a:pt x="0" y="475500"/>
                </a:lnTo>
                <a:lnTo>
                  <a:pt x="5748" y="503966"/>
                </a:lnTo>
                <a:lnTo>
                  <a:pt x="21424" y="527215"/>
                </a:lnTo>
                <a:lnTo>
                  <a:pt x="44673" y="542891"/>
                </a:lnTo>
                <a:lnTo>
                  <a:pt x="73139" y="548639"/>
                </a:lnTo>
                <a:lnTo>
                  <a:pt x="10991088" y="548639"/>
                </a:lnTo>
                <a:lnTo>
                  <a:pt x="11019555" y="542891"/>
                </a:lnTo>
                <a:lnTo>
                  <a:pt x="11042808" y="527215"/>
                </a:lnTo>
                <a:lnTo>
                  <a:pt x="11058489" y="503966"/>
                </a:lnTo>
                <a:lnTo>
                  <a:pt x="11064240" y="475500"/>
                </a:lnTo>
                <a:lnTo>
                  <a:pt x="11064240" y="73139"/>
                </a:lnTo>
                <a:lnTo>
                  <a:pt x="11058489" y="44673"/>
                </a:lnTo>
                <a:lnTo>
                  <a:pt x="11042808" y="21424"/>
                </a:lnTo>
                <a:lnTo>
                  <a:pt x="11019555" y="5748"/>
                </a:lnTo>
                <a:lnTo>
                  <a:pt x="10991088" y="0"/>
                </a:lnTo>
                <a:close/>
              </a:path>
            </a:pathLst>
          </a:custGeom>
          <a:solidFill>
            <a:srgbClr val="E870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2868548" y="5779719"/>
            <a:ext cx="642175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3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shift</a:t>
            </a:r>
            <a:r>
              <a:rPr dirty="0" sz="13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dirty="0" sz="13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unorganized</a:t>
            </a:r>
            <a:r>
              <a:rPr dirty="0" sz="13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3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organized</a:t>
            </a:r>
            <a:r>
              <a:rPr dirty="0" sz="13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retail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3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dirty="0" sz="13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13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India's</a:t>
            </a:r>
            <a:r>
              <a:rPr dirty="0" sz="13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biggest</a:t>
            </a:r>
            <a:r>
              <a:rPr dirty="0" sz="13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business</a:t>
            </a:r>
            <a:r>
              <a:rPr dirty="0" sz="13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opportunities.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2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The</a:t>
            </a:r>
            <a:r>
              <a:rPr dirty="0" spc="-10"/>
              <a:t> </a:t>
            </a:r>
            <a:r>
              <a:rPr dirty="0" spc="-35"/>
              <a:t>Kirana-</a:t>
            </a:r>
            <a:r>
              <a:rPr dirty="0" spc="-30"/>
              <a:t>to-</a:t>
            </a:r>
            <a:r>
              <a:rPr dirty="0" spc="-25"/>
              <a:t>Modern-</a:t>
            </a:r>
            <a:r>
              <a:rPr dirty="0"/>
              <a:t>Retail</a:t>
            </a:r>
            <a:r>
              <a:rPr dirty="0" spc="55"/>
              <a:t> </a:t>
            </a:r>
            <a:r>
              <a:rPr dirty="0" spc="-10"/>
              <a:t>Shift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684" y="1303071"/>
            <a:ext cx="10453370" cy="5803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1300"/>
              </a:lnSpc>
              <a:spcBef>
                <a:spcPts val="95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India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has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over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1.3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crore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traditional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kirana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stores.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Most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still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run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on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unorganized</a:t>
            </a:r>
            <a:r>
              <a:rPr dirty="0" sz="1500" spc="-8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shelves,</a:t>
            </a:r>
            <a:r>
              <a:rPr dirty="0" sz="15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manual</a:t>
            </a:r>
            <a:r>
              <a:rPr dirty="0" sz="15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billing,</a:t>
            </a:r>
            <a:r>
              <a:rPr dirty="0" sz="15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zero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brand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visibility —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while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shoppers</a:t>
            </a:r>
            <a:r>
              <a:rPr dirty="0" sz="15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increasingly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expect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the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look,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speed,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trust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of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organized</a:t>
            </a:r>
            <a:r>
              <a:rPr dirty="0" sz="1500" spc="-7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retail.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8640" y="2331720"/>
            <a:ext cx="5349240" cy="3566160"/>
          </a:xfrm>
          <a:custGeom>
            <a:avLst/>
            <a:gdLst/>
            <a:ahLst/>
            <a:cxnLst/>
            <a:rect l="l" t="t" r="r" b="b"/>
            <a:pathLst>
              <a:path w="5349240" h="3566160">
                <a:moveTo>
                  <a:pt x="5239512" y="0"/>
                </a:moveTo>
                <a:lnTo>
                  <a:pt x="109728" y="0"/>
                </a:lnTo>
                <a:lnTo>
                  <a:pt x="67015" y="8626"/>
                </a:lnTo>
                <a:lnTo>
                  <a:pt x="32137" y="32146"/>
                </a:lnTo>
                <a:lnTo>
                  <a:pt x="8622" y="67026"/>
                </a:lnTo>
                <a:lnTo>
                  <a:pt x="0" y="109727"/>
                </a:lnTo>
                <a:lnTo>
                  <a:pt x="0" y="3456431"/>
                </a:lnTo>
                <a:lnTo>
                  <a:pt x="8622" y="3499144"/>
                </a:lnTo>
                <a:lnTo>
                  <a:pt x="32137" y="3534022"/>
                </a:lnTo>
                <a:lnTo>
                  <a:pt x="67015" y="3557537"/>
                </a:lnTo>
                <a:lnTo>
                  <a:pt x="109728" y="3566159"/>
                </a:lnTo>
                <a:lnTo>
                  <a:pt x="5239512" y="3566159"/>
                </a:lnTo>
                <a:lnTo>
                  <a:pt x="5282213" y="3557537"/>
                </a:lnTo>
                <a:lnTo>
                  <a:pt x="5317093" y="3534022"/>
                </a:lnTo>
                <a:lnTo>
                  <a:pt x="5340613" y="3499144"/>
                </a:lnTo>
                <a:lnTo>
                  <a:pt x="5349240" y="3456431"/>
                </a:lnTo>
                <a:lnTo>
                  <a:pt x="5349240" y="109727"/>
                </a:lnTo>
                <a:lnTo>
                  <a:pt x="5340613" y="67026"/>
                </a:lnTo>
                <a:lnTo>
                  <a:pt x="5317093" y="32146"/>
                </a:lnTo>
                <a:lnTo>
                  <a:pt x="5282213" y="8626"/>
                </a:lnTo>
                <a:lnTo>
                  <a:pt x="5239512" y="0"/>
                </a:lnTo>
                <a:close/>
              </a:path>
            </a:pathLst>
          </a:custGeom>
          <a:solidFill>
            <a:srgbClr val="ECEE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93444" y="2647645"/>
            <a:ext cx="159194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1A1A2D"/>
                </a:solidFill>
                <a:latin typeface="Calibri"/>
                <a:cs typeface="Calibri"/>
              </a:rPr>
              <a:t>Traditional</a:t>
            </a:r>
            <a:r>
              <a:rPr dirty="0" sz="1800" spc="-9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800" spc="-20" b="1">
                <a:solidFill>
                  <a:srgbClr val="1A1A2D"/>
                </a:solidFill>
                <a:latin typeface="Calibri"/>
                <a:cs typeface="Calibri"/>
              </a:rPr>
              <a:t>Store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63167" y="3136430"/>
            <a:ext cx="533400" cy="2233930"/>
            <a:chOff x="963167" y="3136430"/>
            <a:chExt cx="533400" cy="22339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3167" y="3136430"/>
              <a:ext cx="532853" cy="53285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415" y="3191255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2" y="5071"/>
                  </a:lnTo>
                  <a:lnTo>
                    <a:pt x="107574" y="19518"/>
                  </a:lnTo>
                  <a:lnTo>
                    <a:pt x="71920" y="42187"/>
                  </a:lnTo>
                  <a:lnTo>
                    <a:pt x="42183" y="71925"/>
                  </a:lnTo>
                  <a:lnTo>
                    <a:pt x="19516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5071" y="236051"/>
                  </a:lnTo>
                  <a:lnTo>
                    <a:pt x="19516" y="276468"/>
                  </a:lnTo>
                  <a:lnTo>
                    <a:pt x="42183" y="312122"/>
                  </a:lnTo>
                  <a:lnTo>
                    <a:pt x="71920" y="341860"/>
                  </a:lnTo>
                  <a:lnTo>
                    <a:pt x="107574" y="364529"/>
                  </a:lnTo>
                  <a:lnTo>
                    <a:pt x="147992" y="378976"/>
                  </a:lnTo>
                  <a:lnTo>
                    <a:pt x="192024" y="384048"/>
                  </a:lnTo>
                  <a:lnTo>
                    <a:pt x="236051" y="378976"/>
                  </a:lnTo>
                  <a:lnTo>
                    <a:pt x="276468" y="364529"/>
                  </a:lnTo>
                  <a:lnTo>
                    <a:pt x="312122" y="341860"/>
                  </a:lnTo>
                  <a:lnTo>
                    <a:pt x="341860" y="312122"/>
                  </a:lnTo>
                  <a:lnTo>
                    <a:pt x="364529" y="276468"/>
                  </a:lnTo>
                  <a:lnTo>
                    <a:pt x="378976" y="236051"/>
                  </a:lnTo>
                  <a:lnTo>
                    <a:pt x="384047" y="192024"/>
                  </a:lnTo>
                  <a:lnTo>
                    <a:pt x="378976" y="147996"/>
                  </a:lnTo>
                  <a:lnTo>
                    <a:pt x="364529" y="107579"/>
                  </a:lnTo>
                  <a:lnTo>
                    <a:pt x="341860" y="71925"/>
                  </a:lnTo>
                  <a:lnTo>
                    <a:pt x="312122" y="42187"/>
                  </a:lnTo>
                  <a:lnTo>
                    <a:pt x="276468" y="19518"/>
                  </a:lnTo>
                  <a:lnTo>
                    <a:pt x="236051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553" y="3298393"/>
              <a:ext cx="182422" cy="1824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3167" y="3703358"/>
              <a:ext cx="532853" cy="53285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415" y="3758183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2" y="5071"/>
                  </a:lnTo>
                  <a:lnTo>
                    <a:pt x="107574" y="19518"/>
                  </a:lnTo>
                  <a:lnTo>
                    <a:pt x="71920" y="42187"/>
                  </a:lnTo>
                  <a:lnTo>
                    <a:pt x="42183" y="71925"/>
                  </a:lnTo>
                  <a:lnTo>
                    <a:pt x="19516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5071" y="236051"/>
                  </a:lnTo>
                  <a:lnTo>
                    <a:pt x="19516" y="276468"/>
                  </a:lnTo>
                  <a:lnTo>
                    <a:pt x="42183" y="312122"/>
                  </a:lnTo>
                  <a:lnTo>
                    <a:pt x="71920" y="341860"/>
                  </a:lnTo>
                  <a:lnTo>
                    <a:pt x="107574" y="364529"/>
                  </a:lnTo>
                  <a:lnTo>
                    <a:pt x="147992" y="378976"/>
                  </a:lnTo>
                  <a:lnTo>
                    <a:pt x="192024" y="384048"/>
                  </a:lnTo>
                  <a:lnTo>
                    <a:pt x="236051" y="378976"/>
                  </a:lnTo>
                  <a:lnTo>
                    <a:pt x="276468" y="364529"/>
                  </a:lnTo>
                  <a:lnTo>
                    <a:pt x="312122" y="341860"/>
                  </a:lnTo>
                  <a:lnTo>
                    <a:pt x="341860" y="312122"/>
                  </a:lnTo>
                  <a:lnTo>
                    <a:pt x="364529" y="276468"/>
                  </a:lnTo>
                  <a:lnTo>
                    <a:pt x="378976" y="236051"/>
                  </a:lnTo>
                  <a:lnTo>
                    <a:pt x="384047" y="192024"/>
                  </a:lnTo>
                  <a:lnTo>
                    <a:pt x="378976" y="147996"/>
                  </a:lnTo>
                  <a:lnTo>
                    <a:pt x="364529" y="107579"/>
                  </a:lnTo>
                  <a:lnTo>
                    <a:pt x="341860" y="71925"/>
                  </a:lnTo>
                  <a:lnTo>
                    <a:pt x="312122" y="42187"/>
                  </a:lnTo>
                  <a:lnTo>
                    <a:pt x="276468" y="19518"/>
                  </a:lnTo>
                  <a:lnTo>
                    <a:pt x="236051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553" y="3865321"/>
              <a:ext cx="182422" cy="1824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3167" y="4270286"/>
              <a:ext cx="532853" cy="53285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42415" y="4325111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2" y="5071"/>
                  </a:lnTo>
                  <a:lnTo>
                    <a:pt x="107574" y="19518"/>
                  </a:lnTo>
                  <a:lnTo>
                    <a:pt x="71920" y="42187"/>
                  </a:lnTo>
                  <a:lnTo>
                    <a:pt x="42183" y="71925"/>
                  </a:lnTo>
                  <a:lnTo>
                    <a:pt x="19516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5071" y="236051"/>
                  </a:lnTo>
                  <a:lnTo>
                    <a:pt x="19516" y="276468"/>
                  </a:lnTo>
                  <a:lnTo>
                    <a:pt x="42183" y="312122"/>
                  </a:lnTo>
                  <a:lnTo>
                    <a:pt x="71920" y="341860"/>
                  </a:lnTo>
                  <a:lnTo>
                    <a:pt x="107574" y="364529"/>
                  </a:lnTo>
                  <a:lnTo>
                    <a:pt x="147992" y="378976"/>
                  </a:lnTo>
                  <a:lnTo>
                    <a:pt x="192024" y="384048"/>
                  </a:lnTo>
                  <a:lnTo>
                    <a:pt x="236051" y="378976"/>
                  </a:lnTo>
                  <a:lnTo>
                    <a:pt x="276468" y="364529"/>
                  </a:lnTo>
                  <a:lnTo>
                    <a:pt x="312122" y="341860"/>
                  </a:lnTo>
                  <a:lnTo>
                    <a:pt x="341860" y="312122"/>
                  </a:lnTo>
                  <a:lnTo>
                    <a:pt x="364529" y="276468"/>
                  </a:lnTo>
                  <a:lnTo>
                    <a:pt x="378976" y="236051"/>
                  </a:lnTo>
                  <a:lnTo>
                    <a:pt x="384047" y="192024"/>
                  </a:lnTo>
                  <a:lnTo>
                    <a:pt x="378976" y="147996"/>
                  </a:lnTo>
                  <a:lnTo>
                    <a:pt x="364529" y="107579"/>
                  </a:lnTo>
                  <a:lnTo>
                    <a:pt x="341860" y="71925"/>
                  </a:lnTo>
                  <a:lnTo>
                    <a:pt x="312122" y="42187"/>
                  </a:lnTo>
                  <a:lnTo>
                    <a:pt x="276468" y="19518"/>
                  </a:lnTo>
                  <a:lnTo>
                    <a:pt x="236051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553" y="4432249"/>
              <a:ext cx="182422" cy="1824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3167" y="4837214"/>
              <a:ext cx="532853" cy="53285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42415" y="4892039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2" y="5071"/>
                  </a:lnTo>
                  <a:lnTo>
                    <a:pt x="107574" y="19518"/>
                  </a:lnTo>
                  <a:lnTo>
                    <a:pt x="71920" y="42187"/>
                  </a:lnTo>
                  <a:lnTo>
                    <a:pt x="42183" y="71925"/>
                  </a:lnTo>
                  <a:lnTo>
                    <a:pt x="19516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5071" y="236051"/>
                  </a:lnTo>
                  <a:lnTo>
                    <a:pt x="19516" y="276468"/>
                  </a:lnTo>
                  <a:lnTo>
                    <a:pt x="42183" y="312122"/>
                  </a:lnTo>
                  <a:lnTo>
                    <a:pt x="71920" y="341860"/>
                  </a:lnTo>
                  <a:lnTo>
                    <a:pt x="107574" y="364529"/>
                  </a:lnTo>
                  <a:lnTo>
                    <a:pt x="147992" y="378976"/>
                  </a:lnTo>
                  <a:lnTo>
                    <a:pt x="192024" y="384048"/>
                  </a:lnTo>
                  <a:lnTo>
                    <a:pt x="236051" y="378976"/>
                  </a:lnTo>
                  <a:lnTo>
                    <a:pt x="276468" y="364529"/>
                  </a:lnTo>
                  <a:lnTo>
                    <a:pt x="312122" y="341860"/>
                  </a:lnTo>
                  <a:lnTo>
                    <a:pt x="341860" y="312122"/>
                  </a:lnTo>
                  <a:lnTo>
                    <a:pt x="364529" y="276468"/>
                  </a:lnTo>
                  <a:lnTo>
                    <a:pt x="378976" y="236051"/>
                  </a:lnTo>
                  <a:lnTo>
                    <a:pt x="384047" y="192024"/>
                  </a:lnTo>
                  <a:lnTo>
                    <a:pt x="378976" y="147996"/>
                  </a:lnTo>
                  <a:lnTo>
                    <a:pt x="364529" y="107579"/>
                  </a:lnTo>
                  <a:lnTo>
                    <a:pt x="341860" y="71925"/>
                  </a:lnTo>
                  <a:lnTo>
                    <a:pt x="312122" y="42187"/>
                  </a:lnTo>
                  <a:lnTo>
                    <a:pt x="276468" y="19518"/>
                  </a:lnTo>
                  <a:lnTo>
                    <a:pt x="236051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cross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553" y="4999177"/>
              <a:ext cx="182422" cy="18242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633473" y="3260216"/>
            <a:ext cx="2100580" cy="23050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50" spc="-10">
                <a:solidFill>
                  <a:srgbClr val="1A1A2D"/>
                </a:solidFill>
                <a:latin typeface="Calibri"/>
                <a:cs typeface="Calibri"/>
              </a:rPr>
              <a:t>Unorganized</a:t>
            </a:r>
            <a:r>
              <a:rPr dirty="0" sz="1350" spc="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A1A2D"/>
                </a:solidFill>
                <a:latin typeface="Calibri"/>
                <a:cs typeface="Calibri"/>
              </a:rPr>
              <a:t>shelves </a:t>
            </a:r>
            <a:r>
              <a:rPr dirty="0" sz="1350">
                <a:solidFill>
                  <a:srgbClr val="1A1A2D"/>
                </a:solidFill>
                <a:latin typeface="Calibri"/>
                <a:cs typeface="Calibri"/>
              </a:rPr>
              <a:t>&amp;</a:t>
            </a:r>
            <a:r>
              <a:rPr dirty="0" sz="1350" spc="-3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A1A2D"/>
                </a:solidFill>
                <a:latin typeface="Calibri"/>
                <a:cs typeface="Calibri"/>
              </a:rPr>
              <a:t>clutter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33473" y="3827526"/>
            <a:ext cx="1913255" cy="23050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50">
                <a:solidFill>
                  <a:srgbClr val="1A1A2D"/>
                </a:solidFill>
                <a:latin typeface="Calibri"/>
                <a:cs typeface="Calibri"/>
              </a:rPr>
              <a:t>Manual,</a:t>
            </a:r>
            <a:r>
              <a:rPr dirty="0" sz="1350" spc="-2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A1A2D"/>
                </a:solidFill>
                <a:latin typeface="Calibri"/>
                <a:cs typeface="Calibri"/>
              </a:rPr>
              <a:t>error-</a:t>
            </a:r>
            <a:r>
              <a:rPr dirty="0" sz="1350">
                <a:solidFill>
                  <a:srgbClr val="1A1A2D"/>
                </a:solidFill>
                <a:latin typeface="Calibri"/>
                <a:cs typeface="Calibri"/>
              </a:rPr>
              <a:t>prone</a:t>
            </a:r>
            <a:r>
              <a:rPr dirty="0" sz="1350" spc="-4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A1A2D"/>
                </a:solidFill>
                <a:latin typeface="Calibri"/>
                <a:cs typeface="Calibri"/>
              </a:rPr>
              <a:t>billing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33473" y="4394149"/>
            <a:ext cx="1647189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>
                <a:solidFill>
                  <a:srgbClr val="1A1A2D"/>
                </a:solidFill>
                <a:latin typeface="Calibri"/>
                <a:cs typeface="Calibri"/>
              </a:rPr>
              <a:t>Limited</a:t>
            </a:r>
            <a:r>
              <a:rPr dirty="0" sz="1350" spc="-7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A1A2D"/>
                </a:solidFill>
                <a:latin typeface="Calibri"/>
                <a:cs typeface="Calibri"/>
              </a:rPr>
              <a:t>product</a:t>
            </a:r>
            <a:r>
              <a:rPr dirty="0" sz="1350" spc="-4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A1A2D"/>
                </a:solidFill>
                <a:latin typeface="Calibri"/>
                <a:cs typeface="Calibri"/>
              </a:rPr>
              <a:t>variety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33473" y="4961331"/>
            <a:ext cx="1388745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>
                <a:solidFill>
                  <a:srgbClr val="1A1A2D"/>
                </a:solidFill>
                <a:latin typeface="Calibri"/>
                <a:cs typeface="Calibri"/>
              </a:rPr>
              <a:t>Zero</a:t>
            </a:r>
            <a:r>
              <a:rPr dirty="0" sz="1350" spc="-70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A1A2D"/>
                </a:solidFill>
                <a:latin typeface="Calibri"/>
                <a:cs typeface="Calibri"/>
              </a:rPr>
              <a:t>brand</a:t>
            </a:r>
            <a:r>
              <a:rPr dirty="0" sz="1350" spc="-65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A1A2D"/>
                </a:solidFill>
                <a:latin typeface="Calibri"/>
                <a:cs typeface="Calibri"/>
              </a:rPr>
              <a:t>visibility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63640" y="2331720"/>
            <a:ext cx="5349240" cy="3566160"/>
          </a:xfrm>
          <a:custGeom>
            <a:avLst/>
            <a:gdLst/>
            <a:ahLst/>
            <a:cxnLst/>
            <a:rect l="l" t="t" r="r" b="b"/>
            <a:pathLst>
              <a:path w="5349240" h="3566160">
                <a:moveTo>
                  <a:pt x="5239512" y="0"/>
                </a:moveTo>
                <a:lnTo>
                  <a:pt x="109727" y="0"/>
                </a:lnTo>
                <a:lnTo>
                  <a:pt x="67026" y="8626"/>
                </a:lnTo>
                <a:lnTo>
                  <a:pt x="32146" y="32146"/>
                </a:lnTo>
                <a:lnTo>
                  <a:pt x="8626" y="67026"/>
                </a:lnTo>
                <a:lnTo>
                  <a:pt x="0" y="109727"/>
                </a:lnTo>
                <a:lnTo>
                  <a:pt x="0" y="3456431"/>
                </a:lnTo>
                <a:lnTo>
                  <a:pt x="8626" y="3499144"/>
                </a:lnTo>
                <a:lnTo>
                  <a:pt x="32146" y="3534022"/>
                </a:lnTo>
                <a:lnTo>
                  <a:pt x="67026" y="3557537"/>
                </a:lnTo>
                <a:lnTo>
                  <a:pt x="109727" y="3566159"/>
                </a:lnTo>
                <a:lnTo>
                  <a:pt x="5239512" y="3566159"/>
                </a:lnTo>
                <a:lnTo>
                  <a:pt x="5282213" y="3557537"/>
                </a:lnTo>
                <a:lnTo>
                  <a:pt x="5317093" y="3534022"/>
                </a:lnTo>
                <a:lnTo>
                  <a:pt x="5340613" y="3499144"/>
                </a:lnTo>
                <a:lnTo>
                  <a:pt x="5349240" y="3456431"/>
                </a:lnTo>
                <a:lnTo>
                  <a:pt x="5349240" y="109727"/>
                </a:lnTo>
                <a:lnTo>
                  <a:pt x="5340613" y="67026"/>
                </a:lnTo>
                <a:lnTo>
                  <a:pt x="5317093" y="32146"/>
                </a:lnTo>
                <a:lnTo>
                  <a:pt x="5282213" y="8626"/>
                </a:lnTo>
                <a:lnTo>
                  <a:pt x="5239512" y="0"/>
                </a:lnTo>
                <a:close/>
              </a:path>
            </a:pathLst>
          </a:custGeom>
          <a:solidFill>
            <a:srgbClr val="0E2A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709664" y="2647645"/>
            <a:ext cx="1964689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Metro</a:t>
            </a:r>
            <a:r>
              <a:rPr dirty="0" sz="18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Super</a:t>
            </a:r>
            <a:r>
              <a:rPr dirty="0" sz="18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Calibri"/>
                <a:cs typeface="Calibri"/>
              </a:rPr>
              <a:t>Market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678168" y="3136430"/>
            <a:ext cx="533400" cy="2233930"/>
            <a:chOff x="6678168" y="3136430"/>
            <a:chExt cx="533400" cy="2233930"/>
          </a:xfrm>
        </p:grpSpPr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8168" y="3136430"/>
              <a:ext cx="532853" cy="53285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757416" y="3191255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6" y="5071"/>
                  </a:lnTo>
                  <a:lnTo>
                    <a:pt x="107579" y="19518"/>
                  </a:lnTo>
                  <a:lnTo>
                    <a:pt x="71925" y="42187"/>
                  </a:lnTo>
                  <a:lnTo>
                    <a:pt x="42187" y="71925"/>
                  </a:lnTo>
                  <a:lnTo>
                    <a:pt x="19518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5071" y="236051"/>
                  </a:lnTo>
                  <a:lnTo>
                    <a:pt x="19518" y="276468"/>
                  </a:lnTo>
                  <a:lnTo>
                    <a:pt x="42187" y="312122"/>
                  </a:lnTo>
                  <a:lnTo>
                    <a:pt x="71925" y="341860"/>
                  </a:lnTo>
                  <a:lnTo>
                    <a:pt x="107579" y="364529"/>
                  </a:lnTo>
                  <a:lnTo>
                    <a:pt x="147996" y="378976"/>
                  </a:lnTo>
                  <a:lnTo>
                    <a:pt x="192024" y="384048"/>
                  </a:lnTo>
                  <a:lnTo>
                    <a:pt x="236051" y="378976"/>
                  </a:lnTo>
                  <a:lnTo>
                    <a:pt x="276468" y="364529"/>
                  </a:lnTo>
                  <a:lnTo>
                    <a:pt x="312122" y="341860"/>
                  </a:lnTo>
                  <a:lnTo>
                    <a:pt x="341860" y="312122"/>
                  </a:lnTo>
                  <a:lnTo>
                    <a:pt x="364529" y="276468"/>
                  </a:lnTo>
                  <a:lnTo>
                    <a:pt x="378976" y="236051"/>
                  </a:lnTo>
                  <a:lnTo>
                    <a:pt x="384048" y="192024"/>
                  </a:lnTo>
                  <a:lnTo>
                    <a:pt x="378976" y="147996"/>
                  </a:lnTo>
                  <a:lnTo>
                    <a:pt x="364529" y="107579"/>
                  </a:lnTo>
                  <a:lnTo>
                    <a:pt x="341860" y="71925"/>
                  </a:lnTo>
                  <a:lnTo>
                    <a:pt x="312122" y="42187"/>
                  </a:lnTo>
                  <a:lnTo>
                    <a:pt x="276468" y="19518"/>
                  </a:lnTo>
                  <a:lnTo>
                    <a:pt x="236051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4553" y="3298393"/>
              <a:ext cx="182422" cy="18242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8168" y="3703358"/>
              <a:ext cx="532853" cy="53285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757416" y="3758183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6" y="5071"/>
                  </a:lnTo>
                  <a:lnTo>
                    <a:pt x="107579" y="19518"/>
                  </a:lnTo>
                  <a:lnTo>
                    <a:pt x="71925" y="42187"/>
                  </a:lnTo>
                  <a:lnTo>
                    <a:pt x="42187" y="71925"/>
                  </a:lnTo>
                  <a:lnTo>
                    <a:pt x="19518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5071" y="236051"/>
                  </a:lnTo>
                  <a:lnTo>
                    <a:pt x="19518" y="276468"/>
                  </a:lnTo>
                  <a:lnTo>
                    <a:pt x="42187" y="312122"/>
                  </a:lnTo>
                  <a:lnTo>
                    <a:pt x="71925" y="341860"/>
                  </a:lnTo>
                  <a:lnTo>
                    <a:pt x="107579" y="364529"/>
                  </a:lnTo>
                  <a:lnTo>
                    <a:pt x="147996" y="378976"/>
                  </a:lnTo>
                  <a:lnTo>
                    <a:pt x="192024" y="384048"/>
                  </a:lnTo>
                  <a:lnTo>
                    <a:pt x="236051" y="378976"/>
                  </a:lnTo>
                  <a:lnTo>
                    <a:pt x="276468" y="364529"/>
                  </a:lnTo>
                  <a:lnTo>
                    <a:pt x="312122" y="341860"/>
                  </a:lnTo>
                  <a:lnTo>
                    <a:pt x="341860" y="312122"/>
                  </a:lnTo>
                  <a:lnTo>
                    <a:pt x="364529" y="276468"/>
                  </a:lnTo>
                  <a:lnTo>
                    <a:pt x="378976" y="236051"/>
                  </a:lnTo>
                  <a:lnTo>
                    <a:pt x="384048" y="192024"/>
                  </a:lnTo>
                  <a:lnTo>
                    <a:pt x="378976" y="147996"/>
                  </a:lnTo>
                  <a:lnTo>
                    <a:pt x="364529" y="107579"/>
                  </a:lnTo>
                  <a:lnTo>
                    <a:pt x="341860" y="71925"/>
                  </a:lnTo>
                  <a:lnTo>
                    <a:pt x="312122" y="42187"/>
                  </a:lnTo>
                  <a:lnTo>
                    <a:pt x="276468" y="19518"/>
                  </a:lnTo>
                  <a:lnTo>
                    <a:pt x="236051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4553" y="3865321"/>
              <a:ext cx="182422" cy="18242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8168" y="4270286"/>
              <a:ext cx="532853" cy="53285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757416" y="4325111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6" y="5071"/>
                  </a:lnTo>
                  <a:lnTo>
                    <a:pt x="107579" y="19518"/>
                  </a:lnTo>
                  <a:lnTo>
                    <a:pt x="71925" y="42187"/>
                  </a:lnTo>
                  <a:lnTo>
                    <a:pt x="42187" y="71925"/>
                  </a:lnTo>
                  <a:lnTo>
                    <a:pt x="19518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5071" y="236051"/>
                  </a:lnTo>
                  <a:lnTo>
                    <a:pt x="19518" y="276468"/>
                  </a:lnTo>
                  <a:lnTo>
                    <a:pt x="42187" y="312122"/>
                  </a:lnTo>
                  <a:lnTo>
                    <a:pt x="71925" y="341860"/>
                  </a:lnTo>
                  <a:lnTo>
                    <a:pt x="107579" y="364529"/>
                  </a:lnTo>
                  <a:lnTo>
                    <a:pt x="147996" y="378976"/>
                  </a:lnTo>
                  <a:lnTo>
                    <a:pt x="192024" y="384048"/>
                  </a:lnTo>
                  <a:lnTo>
                    <a:pt x="236051" y="378976"/>
                  </a:lnTo>
                  <a:lnTo>
                    <a:pt x="276468" y="364529"/>
                  </a:lnTo>
                  <a:lnTo>
                    <a:pt x="312122" y="341860"/>
                  </a:lnTo>
                  <a:lnTo>
                    <a:pt x="341860" y="312122"/>
                  </a:lnTo>
                  <a:lnTo>
                    <a:pt x="364529" y="276468"/>
                  </a:lnTo>
                  <a:lnTo>
                    <a:pt x="378976" y="236051"/>
                  </a:lnTo>
                  <a:lnTo>
                    <a:pt x="384048" y="192024"/>
                  </a:lnTo>
                  <a:lnTo>
                    <a:pt x="378976" y="147996"/>
                  </a:lnTo>
                  <a:lnTo>
                    <a:pt x="364529" y="107579"/>
                  </a:lnTo>
                  <a:lnTo>
                    <a:pt x="341860" y="71925"/>
                  </a:lnTo>
                  <a:lnTo>
                    <a:pt x="312122" y="42187"/>
                  </a:lnTo>
                  <a:lnTo>
                    <a:pt x="276468" y="19518"/>
                  </a:lnTo>
                  <a:lnTo>
                    <a:pt x="236051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4553" y="4432249"/>
              <a:ext cx="182422" cy="18242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8168" y="4837214"/>
              <a:ext cx="532853" cy="53285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757416" y="4892039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192024" y="0"/>
                  </a:moveTo>
                  <a:lnTo>
                    <a:pt x="147996" y="5071"/>
                  </a:lnTo>
                  <a:lnTo>
                    <a:pt x="107579" y="19518"/>
                  </a:lnTo>
                  <a:lnTo>
                    <a:pt x="71925" y="42187"/>
                  </a:lnTo>
                  <a:lnTo>
                    <a:pt x="42187" y="71925"/>
                  </a:lnTo>
                  <a:lnTo>
                    <a:pt x="19518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5071" y="236051"/>
                  </a:lnTo>
                  <a:lnTo>
                    <a:pt x="19518" y="276468"/>
                  </a:lnTo>
                  <a:lnTo>
                    <a:pt x="42187" y="312122"/>
                  </a:lnTo>
                  <a:lnTo>
                    <a:pt x="71925" y="341860"/>
                  </a:lnTo>
                  <a:lnTo>
                    <a:pt x="107579" y="364529"/>
                  </a:lnTo>
                  <a:lnTo>
                    <a:pt x="147996" y="378976"/>
                  </a:lnTo>
                  <a:lnTo>
                    <a:pt x="192024" y="384048"/>
                  </a:lnTo>
                  <a:lnTo>
                    <a:pt x="236051" y="378976"/>
                  </a:lnTo>
                  <a:lnTo>
                    <a:pt x="276468" y="364529"/>
                  </a:lnTo>
                  <a:lnTo>
                    <a:pt x="312122" y="341860"/>
                  </a:lnTo>
                  <a:lnTo>
                    <a:pt x="341860" y="312122"/>
                  </a:lnTo>
                  <a:lnTo>
                    <a:pt x="364529" y="276468"/>
                  </a:lnTo>
                  <a:lnTo>
                    <a:pt x="378976" y="236051"/>
                  </a:lnTo>
                  <a:lnTo>
                    <a:pt x="384048" y="192024"/>
                  </a:lnTo>
                  <a:lnTo>
                    <a:pt x="378976" y="147996"/>
                  </a:lnTo>
                  <a:lnTo>
                    <a:pt x="364529" y="107579"/>
                  </a:lnTo>
                  <a:lnTo>
                    <a:pt x="341860" y="71925"/>
                  </a:lnTo>
                  <a:lnTo>
                    <a:pt x="312122" y="42187"/>
                  </a:lnTo>
                  <a:lnTo>
                    <a:pt x="276468" y="19518"/>
                  </a:lnTo>
                  <a:lnTo>
                    <a:pt x="236051" y="5071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check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4553" y="4999177"/>
              <a:ext cx="182422" cy="182422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7349997" y="3260216"/>
            <a:ext cx="1730375" cy="23050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Professional</a:t>
            </a:r>
            <a:r>
              <a:rPr dirty="0" sz="135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store</a:t>
            </a:r>
            <a:r>
              <a:rPr dirty="0" sz="135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layout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349997" y="3827526"/>
            <a:ext cx="1241425" cy="23050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Digital</a:t>
            </a:r>
            <a:r>
              <a:rPr dirty="0" sz="135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POS</a:t>
            </a:r>
            <a:r>
              <a:rPr dirty="0" sz="135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billing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349997" y="4394149"/>
            <a:ext cx="2172970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Wide,</a:t>
            </a:r>
            <a:r>
              <a:rPr dirty="0" sz="135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organized</a:t>
            </a:r>
            <a:r>
              <a:rPr dirty="0" sz="135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product</a:t>
            </a:r>
            <a:r>
              <a:rPr dirty="0" sz="135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Calibri"/>
                <a:cs typeface="Calibri"/>
              </a:rPr>
              <a:t>range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349997" y="4961331"/>
            <a:ext cx="1859914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Strong</a:t>
            </a:r>
            <a:r>
              <a:rPr dirty="0" sz="135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local</a:t>
            </a:r>
            <a:r>
              <a:rPr dirty="0" sz="135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brand</a:t>
            </a:r>
            <a:r>
              <a:rPr dirty="0" sz="135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identity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48640" y="6080759"/>
            <a:ext cx="11064240" cy="502920"/>
          </a:xfrm>
          <a:custGeom>
            <a:avLst/>
            <a:gdLst/>
            <a:ahLst/>
            <a:cxnLst/>
            <a:rect l="l" t="t" r="r" b="b"/>
            <a:pathLst>
              <a:path w="11064240" h="502920">
                <a:moveTo>
                  <a:pt x="10991088" y="0"/>
                </a:moveTo>
                <a:lnTo>
                  <a:pt x="73139" y="0"/>
                </a:lnTo>
                <a:lnTo>
                  <a:pt x="44673" y="5748"/>
                </a:lnTo>
                <a:lnTo>
                  <a:pt x="21424" y="21424"/>
                </a:lnTo>
                <a:lnTo>
                  <a:pt x="5748" y="44673"/>
                </a:lnTo>
                <a:lnTo>
                  <a:pt x="0" y="73139"/>
                </a:lnTo>
                <a:lnTo>
                  <a:pt x="0" y="429780"/>
                </a:lnTo>
                <a:lnTo>
                  <a:pt x="5748" y="458246"/>
                </a:lnTo>
                <a:lnTo>
                  <a:pt x="21424" y="481495"/>
                </a:lnTo>
                <a:lnTo>
                  <a:pt x="44673" y="497171"/>
                </a:lnTo>
                <a:lnTo>
                  <a:pt x="73139" y="502919"/>
                </a:lnTo>
                <a:lnTo>
                  <a:pt x="10991088" y="502919"/>
                </a:lnTo>
                <a:lnTo>
                  <a:pt x="11019555" y="497171"/>
                </a:lnTo>
                <a:lnTo>
                  <a:pt x="11042808" y="481495"/>
                </a:lnTo>
                <a:lnTo>
                  <a:pt x="11058489" y="458246"/>
                </a:lnTo>
                <a:lnTo>
                  <a:pt x="11064240" y="429780"/>
                </a:lnTo>
                <a:lnTo>
                  <a:pt x="11064240" y="73139"/>
                </a:lnTo>
                <a:lnTo>
                  <a:pt x="11058489" y="44673"/>
                </a:lnTo>
                <a:lnTo>
                  <a:pt x="11042808" y="21424"/>
                </a:lnTo>
                <a:lnTo>
                  <a:pt x="11019555" y="5748"/>
                </a:lnTo>
                <a:lnTo>
                  <a:pt x="10991088" y="0"/>
                </a:lnTo>
                <a:close/>
              </a:path>
            </a:pathLst>
          </a:custGeom>
          <a:solidFill>
            <a:srgbClr val="E870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015233" y="6214364"/>
            <a:ext cx="612965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Traditional</a:t>
            </a:r>
            <a:r>
              <a:rPr dirty="0" sz="13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stores</a:t>
            </a:r>
            <a:r>
              <a:rPr dirty="0" sz="13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dirty="0" sz="13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losing</a:t>
            </a:r>
            <a:r>
              <a:rPr dirty="0" sz="13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customers</a:t>
            </a:r>
            <a:r>
              <a:rPr dirty="0" sz="13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3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modern</a:t>
            </a:r>
            <a:r>
              <a:rPr dirty="0" sz="13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formats.</a:t>
            </a:r>
            <a:r>
              <a:rPr dirty="0" sz="13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Evolving</a:t>
            </a:r>
            <a:r>
              <a:rPr dirty="0" sz="13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dirty="0" sz="13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dirty="0" sz="13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FFFFFF"/>
                </a:solidFill>
                <a:latin typeface="Calibri"/>
                <a:cs typeface="Calibri"/>
              </a:rPr>
              <a:t>longer</a:t>
            </a:r>
            <a:r>
              <a:rPr dirty="0" sz="13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Calibri"/>
                <a:cs typeface="Calibri"/>
              </a:rPr>
              <a:t>optional.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2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7F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Why</a:t>
            </a:r>
            <a:r>
              <a:rPr dirty="0" spc="-110"/>
              <a:t> </a:t>
            </a:r>
            <a:r>
              <a:rPr dirty="0" spc="-10"/>
              <a:t>Partner</a:t>
            </a:r>
            <a:r>
              <a:rPr dirty="0" spc="-135"/>
              <a:t> </a:t>
            </a:r>
            <a:r>
              <a:rPr dirty="0"/>
              <a:t>with</a:t>
            </a:r>
            <a:r>
              <a:rPr dirty="0" spc="-125"/>
              <a:t> </a:t>
            </a:r>
            <a:r>
              <a:rPr dirty="0"/>
              <a:t>Metro</a:t>
            </a:r>
            <a:r>
              <a:rPr dirty="0" spc="-114"/>
              <a:t> </a:t>
            </a:r>
            <a:r>
              <a:rPr dirty="0"/>
              <a:t>Super</a:t>
            </a:r>
            <a:r>
              <a:rPr dirty="0" spc="-95"/>
              <a:t> </a:t>
            </a:r>
            <a:r>
              <a:rPr dirty="0" spc="-10"/>
              <a:t>Market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7684" y="1187322"/>
            <a:ext cx="6147435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complete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ecosystem</a:t>
            </a:r>
            <a:r>
              <a:rPr dirty="0" sz="1500" spc="-7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that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lets</a:t>
            </a:r>
            <a:r>
              <a:rPr dirty="0" sz="15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local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stores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compete</a:t>
            </a:r>
            <a:r>
              <a:rPr dirty="0" sz="15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with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modern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retail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chains.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32816" y="1898916"/>
            <a:ext cx="2289175" cy="3950335"/>
            <a:chOff x="432816" y="1898916"/>
            <a:chExt cx="2289175" cy="395033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816" y="1898916"/>
              <a:ext cx="2288667" cy="394982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9496" y="1965959"/>
              <a:ext cx="2085339" cy="3749040"/>
            </a:xfrm>
            <a:custGeom>
              <a:avLst/>
              <a:gdLst/>
              <a:ahLst/>
              <a:cxnLst/>
              <a:rect l="l" t="t" r="r" b="b"/>
              <a:pathLst>
                <a:path w="2085339" h="3749040">
                  <a:moveTo>
                    <a:pt x="1993392" y="0"/>
                  </a:moveTo>
                  <a:lnTo>
                    <a:pt x="91440" y="0"/>
                  </a:lnTo>
                  <a:lnTo>
                    <a:pt x="55849" y="7179"/>
                  </a:lnTo>
                  <a:lnTo>
                    <a:pt x="26784" y="26765"/>
                  </a:lnTo>
                  <a:lnTo>
                    <a:pt x="7186" y="55828"/>
                  </a:lnTo>
                  <a:lnTo>
                    <a:pt x="0" y="91439"/>
                  </a:lnTo>
                  <a:lnTo>
                    <a:pt x="0" y="3657600"/>
                  </a:lnTo>
                  <a:lnTo>
                    <a:pt x="7186" y="3693190"/>
                  </a:lnTo>
                  <a:lnTo>
                    <a:pt x="26784" y="3722255"/>
                  </a:lnTo>
                  <a:lnTo>
                    <a:pt x="55849" y="3741853"/>
                  </a:lnTo>
                  <a:lnTo>
                    <a:pt x="91440" y="3749040"/>
                  </a:lnTo>
                  <a:lnTo>
                    <a:pt x="1993392" y="3749040"/>
                  </a:lnTo>
                  <a:lnTo>
                    <a:pt x="2029003" y="3741853"/>
                  </a:lnTo>
                  <a:lnTo>
                    <a:pt x="2058066" y="3722255"/>
                  </a:lnTo>
                  <a:lnTo>
                    <a:pt x="2077652" y="3693190"/>
                  </a:lnTo>
                  <a:lnTo>
                    <a:pt x="2084832" y="3657600"/>
                  </a:lnTo>
                  <a:lnTo>
                    <a:pt x="2084832" y="91439"/>
                  </a:lnTo>
                  <a:lnTo>
                    <a:pt x="2077652" y="55828"/>
                  </a:lnTo>
                  <a:lnTo>
                    <a:pt x="2058066" y="26765"/>
                  </a:lnTo>
                  <a:lnTo>
                    <a:pt x="2029003" y="7179"/>
                  </a:lnTo>
                  <a:lnTo>
                    <a:pt x="1993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9848" y="2164067"/>
              <a:ext cx="1017663" cy="101766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9096" y="2218943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80" h="868680">
                  <a:moveTo>
                    <a:pt x="434340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40" y="868679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79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4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store_layout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5504" y="2435351"/>
              <a:ext cx="432816" cy="43281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19708" y="3316935"/>
            <a:ext cx="1522730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 b="1">
                <a:solidFill>
                  <a:srgbClr val="1A1A2D"/>
                </a:solidFill>
                <a:latin typeface="Calibri"/>
                <a:cs typeface="Calibri"/>
              </a:rPr>
              <a:t>Modern</a:t>
            </a:r>
            <a:r>
              <a:rPr dirty="0" sz="1350" spc="-6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1A1A2D"/>
                </a:solidFill>
                <a:latin typeface="Calibri"/>
                <a:cs typeface="Calibri"/>
              </a:rPr>
              <a:t>Store</a:t>
            </a:r>
            <a:r>
              <a:rPr dirty="0" sz="1350" spc="-4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A1A2D"/>
                </a:solidFill>
                <a:latin typeface="Calibri"/>
                <a:cs typeface="Calibri"/>
              </a:rPr>
              <a:t>Design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1103" y="3715105"/>
            <a:ext cx="1419860" cy="59626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>
              <a:lnSpc>
                <a:spcPct val="113700"/>
              </a:lnSpc>
              <a:spcBef>
                <a:spcPts val="85"/>
              </a:spcBef>
            </a:pP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Professional</a:t>
            </a:r>
            <a:r>
              <a:rPr dirty="0" sz="11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layouts</a:t>
            </a:r>
            <a:r>
              <a:rPr dirty="0" sz="11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20">
                <a:solidFill>
                  <a:srgbClr val="5B6071"/>
                </a:solidFill>
                <a:latin typeface="Calibri"/>
                <a:cs typeface="Calibri"/>
              </a:rPr>
              <a:t>that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maximize</a:t>
            </a:r>
            <a:r>
              <a:rPr dirty="0" sz="11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every</a:t>
            </a:r>
            <a:r>
              <a:rPr dirty="0" sz="11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square foot.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682239" y="1898916"/>
            <a:ext cx="2289175" cy="3950335"/>
            <a:chOff x="2682239" y="1898916"/>
            <a:chExt cx="2289175" cy="395033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82239" y="1898916"/>
              <a:ext cx="2288666" cy="394982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788919" y="1965959"/>
              <a:ext cx="2085339" cy="3749040"/>
            </a:xfrm>
            <a:custGeom>
              <a:avLst/>
              <a:gdLst/>
              <a:ahLst/>
              <a:cxnLst/>
              <a:rect l="l" t="t" r="r" b="b"/>
              <a:pathLst>
                <a:path w="2085339" h="3749040">
                  <a:moveTo>
                    <a:pt x="1993392" y="0"/>
                  </a:moveTo>
                  <a:lnTo>
                    <a:pt x="91440" y="0"/>
                  </a:lnTo>
                  <a:lnTo>
                    <a:pt x="55828" y="7179"/>
                  </a:lnTo>
                  <a:lnTo>
                    <a:pt x="26765" y="26765"/>
                  </a:lnTo>
                  <a:lnTo>
                    <a:pt x="7179" y="55828"/>
                  </a:lnTo>
                  <a:lnTo>
                    <a:pt x="0" y="91439"/>
                  </a:lnTo>
                  <a:lnTo>
                    <a:pt x="0" y="3657600"/>
                  </a:lnTo>
                  <a:lnTo>
                    <a:pt x="7179" y="3693190"/>
                  </a:lnTo>
                  <a:lnTo>
                    <a:pt x="26765" y="3722255"/>
                  </a:lnTo>
                  <a:lnTo>
                    <a:pt x="55828" y="3741853"/>
                  </a:lnTo>
                  <a:lnTo>
                    <a:pt x="91440" y="3749040"/>
                  </a:lnTo>
                  <a:lnTo>
                    <a:pt x="1993392" y="3749040"/>
                  </a:lnTo>
                  <a:lnTo>
                    <a:pt x="2029003" y="3741853"/>
                  </a:lnTo>
                  <a:lnTo>
                    <a:pt x="2058066" y="3722255"/>
                  </a:lnTo>
                  <a:lnTo>
                    <a:pt x="2077652" y="3693190"/>
                  </a:lnTo>
                  <a:lnTo>
                    <a:pt x="2084832" y="3657600"/>
                  </a:lnTo>
                  <a:lnTo>
                    <a:pt x="2084832" y="91439"/>
                  </a:lnTo>
                  <a:lnTo>
                    <a:pt x="2077652" y="55828"/>
                  </a:lnTo>
                  <a:lnTo>
                    <a:pt x="2058066" y="26765"/>
                  </a:lnTo>
                  <a:lnTo>
                    <a:pt x="2029003" y="7179"/>
                  </a:lnTo>
                  <a:lnTo>
                    <a:pt x="1993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9271" y="2164067"/>
              <a:ext cx="1017663" cy="101766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398519" y="2218943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79" h="868680">
                  <a:moveTo>
                    <a:pt x="434339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39" y="868679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79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pos_tech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14927" y="2435351"/>
              <a:ext cx="432815" cy="432815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255645" y="3316935"/>
            <a:ext cx="1148715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 b="1">
                <a:solidFill>
                  <a:srgbClr val="1A1A2D"/>
                </a:solidFill>
                <a:latin typeface="Calibri"/>
                <a:cs typeface="Calibri"/>
              </a:rPr>
              <a:t>POS</a:t>
            </a:r>
            <a:r>
              <a:rPr dirty="0" sz="1350" spc="-2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A1A2D"/>
                </a:solidFill>
                <a:latin typeface="Calibri"/>
                <a:cs typeface="Calibri"/>
              </a:rPr>
              <a:t>Technology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60954" y="3712819"/>
            <a:ext cx="1538605" cy="403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9090" marR="5080" indent="-326390">
              <a:lnSpc>
                <a:spcPct val="112700"/>
              </a:lnSpc>
              <a:spcBef>
                <a:spcPts val="100"/>
              </a:spcBef>
            </a:pP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Tech-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enabled,</a:t>
            </a:r>
            <a:r>
              <a:rPr dirty="0" sz="11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rapid</a:t>
            </a:r>
            <a:r>
              <a:rPr dirty="0" sz="11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digital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billing</a:t>
            </a:r>
            <a:r>
              <a:rPr dirty="0" sz="11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systems.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931664" y="1898916"/>
            <a:ext cx="2289175" cy="3950335"/>
            <a:chOff x="4931664" y="1898916"/>
            <a:chExt cx="2289175" cy="3950335"/>
          </a:xfrm>
        </p:grpSpPr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1664" y="1898916"/>
              <a:ext cx="2288666" cy="39498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038344" y="1965959"/>
              <a:ext cx="2085339" cy="3749040"/>
            </a:xfrm>
            <a:custGeom>
              <a:avLst/>
              <a:gdLst/>
              <a:ahLst/>
              <a:cxnLst/>
              <a:rect l="l" t="t" r="r" b="b"/>
              <a:pathLst>
                <a:path w="2085340" h="3749040">
                  <a:moveTo>
                    <a:pt x="1993391" y="0"/>
                  </a:moveTo>
                  <a:lnTo>
                    <a:pt x="91439" y="0"/>
                  </a:lnTo>
                  <a:lnTo>
                    <a:pt x="55828" y="7179"/>
                  </a:lnTo>
                  <a:lnTo>
                    <a:pt x="26765" y="26765"/>
                  </a:lnTo>
                  <a:lnTo>
                    <a:pt x="7179" y="55828"/>
                  </a:lnTo>
                  <a:lnTo>
                    <a:pt x="0" y="91439"/>
                  </a:lnTo>
                  <a:lnTo>
                    <a:pt x="0" y="3657600"/>
                  </a:lnTo>
                  <a:lnTo>
                    <a:pt x="7179" y="3693190"/>
                  </a:lnTo>
                  <a:lnTo>
                    <a:pt x="26765" y="3722255"/>
                  </a:lnTo>
                  <a:lnTo>
                    <a:pt x="55828" y="3741853"/>
                  </a:lnTo>
                  <a:lnTo>
                    <a:pt x="91439" y="3749040"/>
                  </a:lnTo>
                  <a:lnTo>
                    <a:pt x="1993391" y="3749040"/>
                  </a:lnTo>
                  <a:lnTo>
                    <a:pt x="2029003" y="3741853"/>
                  </a:lnTo>
                  <a:lnTo>
                    <a:pt x="2058066" y="3722255"/>
                  </a:lnTo>
                  <a:lnTo>
                    <a:pt x="2077652" y="3693190"/>
                  </a:lnTo>
                  <a:lnTo>
                    <a:pt x="2084831" y="3657600"/>
                  </a:lnTo>
                  <a:lnTo>
                    <a:pt x="2084831" y="91439"/>
                  </a:lnTo>
                  <a:lnTo>
                    <a:pt x="2077652" y="55828"/>
                  </a:lnTo>
                  <a:lnTo>
                    <a:pt x="2058066" y="26765"/>
                  </a:lnTo>
                  <a:lnTo>
                    <a:pt x="2029003" y="7179"/>
                  </a:lnTo>
                  <a:lnTo>
                    <a:pt x="19933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8696" y="2164067"/>
              <a:ext cx="1017663" cy="101766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647944" y="2218943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79" h="868680">
                  <a:moveTo>
                    <a:pt x="434339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39" y="868679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79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supply.pn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64352" y="2435351"/>
              <a:ext cx="432815" cy="432815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280152" y="3316935"/>
            <a:ext cx="1603375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 b="1">
                <a:solidFill>
                  <a:srgbClr val="1A1A2D"/>
                </a:solidFill>
                <a:latin typeface="Calibri"/>
                <a:cs typeface="Calibri"/>
              </a:rPr>
              <a:t>Supply</a:t>
            </a:r>
            <a:r>
              <a:rPr dirty="0" sz="1350" spc="-2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1A1A2D"/>
                </a:solidFill>
                <a:latin typeface="Calibri"/>
                <a:cs typeface="Calibri"/>
              </a:rPr>
              <a:t>Chain</a:t>
            </a:r>
            <a:r>
              <a:rPr dirty="0" sz="1350" spc="-3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A1A2D"/>
                </a:solidFill>
                <a:latin typeface="Calibri"/>
                <a:cs typeface="Calibri"/>
              </a:rPr>
              <a:t>Network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47461" y="3713835"/>
            <a:ext cx="1468755" cy="403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2740" marR="5080" indent="-320675">
              <a:lnSpc>
                <a:spcPct val="112700"/>
              </a:lnSpc>
              <a:spcBef>
                <a:spcPts val="100"/>
              </a:spcBef>
            </a:pP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Reliable</a:t>
            </a:r>
            <a:r>
              <a:rPr dirty="0" sz="11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access</a:t>
            </a:r>
            <a:r>
              <a:rPr dirty="0" sz="1100" spc="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to</a:t>
            </a:r>
            <a:r>
              <a:rPr dirty="0" sz="11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leading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FMCG</a:t>
            </a:r>
            <a:r>
              <a:rPr dirty="0" sz="11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brands.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181088" y="1898916"/>
            <a:ext cx="2289175" cy="3950335"/>
            <a:chOff x="7181088" y="1898916"/>
            <a:chExt cx="2289175" cy="3950335"/>
          </a:xfrm>
        </p:grpSpPr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81088" y="1898916"/>
              <a:ext cx="2288667" cy="394982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287768" y="1965959"/>
              <a:ext cx="2085339" cy="3749040"/>
            </a:xfrm>
            <a:custGeom>
              <a:avLst/>
              <a:gdLst/>
              <a:ahLst/>
              <a:cxnLst/>
              <a:rect l="l" t="t" r="r" b="b"/>
              <a:pathLst>
                <a:path w="2085340" h="3749040">
                  <a:moveTo>
                    <a:pt x="1993391" y="0"/>
                  </a:moveTo>
                  <a:lnTo>
                    <a:pt x="91439" y="0"/>
                  </a:lnTo>
                  <a:lnTo>
                    <a:pt x="55828" y="7179"/>
                  </a:lnTo>
                  <a:lnTo>
                    <a:pt x="26765" y="26765"/>
                  </a:lnTo>
                  <a:lnTo>
                    <a:pt x="7179" y="55828"/>
                  </a:lnTo>
                  <a:lnTo>
                    <a:pt x="0" y="91439"/>
                  </a:lnTo>
                  <a:lnTo>
                    <a:pt x="0" y="3657600"/>
                  </a:lnTo>
                  <a:lnTo>
                    <a:pt x="7179" y="3693190"/>
                  </a:lnTo>
                  <a:lnTo>
                    <a:pt x="26765" y="3722255"/>
                  </a:lnTo>
                  <a:lnTo>
                    <a:pt x="55828" y="3741853"/>
                  </a:lnTo>
                  <a:lnTo>
                    <a:pt x="91439" y="3749040"/>
                  </a:lnTo>
                  <a:lnTo>
                    <a:pt x="1993391" y="3749040"/>
                  </a:lnTo>
                  <a:lnTo>
                    <a:pt x="2029003" y="3741853"/>
                  </a:lnTo>
                  <a:lnTo>
                    <a:pt x="2058066" y="3722255"/>
                  </a:lnTo>
                  <a:lnTo>
                    <a:pt x="2077652" y="3693190"/>
                  </a:lnTo>
                  <a:lnTo>
                    <a:pt x="2084831" y="3657600"/>
                  </a:lnTo>
                  <a:lnTo>
                    <a:pt x="2084831" y="91439"/>
                  </a:lnTo>
                  <a:lnTo>
                    <a:pt x="2077652" y="55828"/>
                  </a:lnTo>
                  <a:lnTo>
                    <a:pt x="2058066" y="26765"/>
                  </a:lnTo>
                  <a:lnTo>
                    <a:pt x="2029003" y="7179"/>
                  </a:lnTo>
                  <a:lnTo>
                    <a:pt x="19933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18120" y="2164067"/>
              <a:ext cx="1017663" cy="101766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897368" y="2218943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79" h="868680">
                  <a:moveTo>
                    <a:pt x="434339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39" y="868679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79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marketing.png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13776" y="2435351"/>
              <a:ext cx="432816" cy="432815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7536306" y="3316935"/>
            <a:ext cx="1590675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 spc="-10" b="1">
                <a:solidFill>
                  <a:srgbClr val="1A1A2D"/>
                </a:solidFill>
                <a:latin typeface="Calibri"/>
                <a:cs typeface="Calibri"/>
              </a:rPr>
              <a:t>Branding</a:t>
            </a:r>
            <a:r>
              <a:rPr dirty="0" sz="1350" spc="-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1A1A2D"/>
                </a:solidFill>
                <a:latin typeface="Calibri"/>
                <a:cs typeface="Calibri"/>
              </a:rPr>
              <a:t>&amp;</a:t>
            </a:r>
            <a:r>
              <a:rPr dirty="0" sz="1350" spc="-2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A1A2D"/>
                </a:solidFill>
                <a:latin typeface="Calibri"/>
                <a:cs typeface="Calibri"/>
              </a:rPr>
              <a:t>Marketing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91425" y="3644239"/>
            <a:ext cx="1480820" cy="403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0040" marR="5080" indent="-307975">
              <a:lnSpc>
                <a:spcPct val="112700"/>
              </a:lnSpc>
              <a:spcBef>
                <a:spcPts val="100"/>
              </a:spcBef>
            </a:pP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1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professional,</a:t>
            </a:r>
            <a:r>
              <a:rPr dirty="0" sz="11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consistent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brand</a:t>
            </a:r>
            <a:r>
              <a:rPr dirty="0" sz="11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identity.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9430511" y="1898916"/>
            <a:ext cx="2289175" cy="3950335"/>
            <a:chOff x="9430511" y="1898916"/>
            <a:chExt cx="2289175" cy="3950335"/>
          </a:xfrm>
        </p:grpSpPr>
        <p:pic>
          <p:nvPicPr>
            <p:cNvPr id="38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30511" y="1898916"/>
              <a:ext cx="2288667" cy="394982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537191" y="1965959"/>
              <a:ext cx="2085339" cy="3749040"/>
            </a:xfrm>
            <a:custGeom>
              <a:avLst/>
              <a:gdLst/>
              <a:ahLst/>
              <a:cxnLst/>
              <a:rect l="l" t="t" r="r" b="b"/>
              <a:pathLst>
                <a:path w="2085340" h="3749040">
                  <a:moveTo>
                    <a:pt x="1993391" y="0"/>
                  </a:moveTo>
                  <a:lnTo>
                    <a:pt x="91439" y="0"/>
                  </a:lnTo>
                  <a:lnTo>
                    <a:pt x="55828" y="7179"/>
                  </a:lnTo>
                  <a:lnTo>
                    <a:pt x="26765" y="26765"/>
                  </a:lnTo>
                  <a:lnTo>
                    <a:pt x="7179" y="55828"/>
                  </a:lnTo>
                  <a:lnTo>
                    <a:pt x="0" y="91439"/>
                  </a:lnTo>
                  <a:lnTo>
                    <a:pt x="0" y="3657600"/>
                  </a:lnTo>
                  <a:lnTo>
                    <a:pt x="7179" y="3693190"/>
                  </a:lnTo>
                  <a:lnTo>
                    <a:pt x="26765" y="3722255"/>
                  </a:lnTo>
                  <a:lnTo>
                    <a:pt x="55828" y="3741853"/>
                  </a:lnTo>
                  <a:lnTo>
                    <a:pt x="91439" y="3749040"/>
                  </a:lnTo>
                  <a:lnTo>
                    <a:pt x="1993391" y="3749040"/>
                  </a:lnTo>
                  <a:lnTo>
                    <a:pt x="2029003" y="3741853"/>
                  </a:lnTo>
                  <a:lnTo>
                    <a:pt x="2058066" y="3722255"/>
                  </a:lnTo>
                  <a:lnTo>
                    <a:pt x="2077652" y="3693190"/>
                  </a:lnTo>
                  <a:lnTo>
                    <a:pt x="2084831" y="3657600"/>
                  </a:lnTo>
                  <a:lnTo>
                    <a:pt x="2084831" y="91439"/>
                  </a:lnTo>
                  <a:lnTo>
                    <a:pt x="2077652" y="55828"/>
                  </a:lnTo>
                  <a:lnTo>
                    <a:pt x="2058066" y="26765"/>
                  </a:lnTo>
                  <a:lnTo>
                    <a:pt x="2029003" y="7179"/>
                  </a:lnTo>
                  <a:lnTo>
                    <a:pt x="19933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7543" y="2164067"/>
              <a:ext cx="1017663" cy="101766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0146791" y="2218943"/>
              <a:ext cx="868680" cy="868680"/>
            </a:xfrm>
            <a:custGeom>
              <a:avLst/>
              <a:gdLst/>
              <a:ahLst/>
              <a:cxnLst/>
              <a:rect l="l" t="t" r="r" b="b"/>
              <a:pathLst>
                <a:path w="868679" h="868680">
                  <a:moveTo>
                    <a:pt x="434339" y="0"/>
                  </a:moveTo>
                  <a:lnTo>
                    <a:pt x="387009" y="2548"/>
                  </a:lnTo>
                  <a:lnTo>
                    <a:pt x="341156" y="10016"/>
                  </a:lnTo>
                  <a:lnTo>
                    <a:pt x="297045" y="22140"/>
                  </a:lnTo>
                  <a:lnTo>
                    <a:pt x="254941" y="38654"/>
                  </a:lnTo>
                  <a:lnTo>
                    <a:pt x="215109" y="59294"/>
                  </a:lnTo>
                  <a:lnTo>
                    <a:pt x="177814" y="83795"/>
                  </a:lnTo>
                  <a:lnTo>
                    <a:pt x="143320" y="111892"/>
                  </a:lnTo>
                  <a:lnTo>
                    <a:pt x="111892" y="143320"/>
                  </a:lnTo>
                  <a:lnTo>
                    <a:pt x="83795" y="177814"/>
                  </a:lnTo>
                  <a:lnTo>
                    <a:pt x="59294" y="215109"/>
                  </a:lnTo>
                  <a:lnTo>
                    <a:pt x="38654" y="254941"/>
                  </a:lnTo>
                  <a:lnTo>
                    <a:pt x="22140" y="297045"/>
                  </a:lnTo>
                  <a:lnTo>
                    <a:pt x="10016" y="341156"/>
                  </a:lnTo>
                  <a:lnTo>
                    <a:pt x="2548" y="387009"/>
                  </a:lnTo>
                  <a:lnTo>
                    <a:pt x="0" y="434339"/>
                  </a:lnTo>
                  <a:lnTo>
                    <a:pt x="2548" y="481670"/>
                  </a:lnTo>
                  <a:lnTo>
                    <a:pt x="10016" y="527523"/>
                  </a:lnTo>
                  <a:lnTo>
                    <a:pt x="22140" y="571634"/>
                  </a:lnTo>
                  <a:lnTo>
                    <a:pt x="38654" y="613738"/>
                  </a:lnTo>
                  <a:lnTo>
                    <a:pt x="59294" y="653570"/>
                  </a:lnTo>
                  <a:lnTo>
                    <a:pt x="83795" y="690865"/>
                  </a:lnTo>
                  <a:lnTo>
                    <a:pt x="111892" y="725359"/>
                  </a:lnTo>
                  <a:lnTo>
                    <a:pt x="143320" y="756787"/>
                  </a:lnTo>
                  <a:lnTo>
                    <a:pt x="177814" y="784884"/>
                  </a:lnTo>
                  <a:lnTo>
                    <a:pt x="215109" y="809385"/>
                  </a:lnTo>
                  <a:lnTo>
                    <a:pt x="254941" y="830025"/>
                  </a:lnTo>
                  <a:lnTo>
                    <a:pt x="297045" y="846539"/>
                  </a:lnTo>
                  <a:lnTo>
                    <a:pt x="341156" y="858663"/>
                  </a:lnTo>
                  <a:lnTo>
                    <a:pt x="387009" y="866131"/>
                  </a:lnTo>
                  <a:lnTo>
                    <a:pt x="434339" y="868679"/>
                  </a:lnTo>
                  <a:lnTo>
                    <a:pt x="481670" y="866131"/>
                  </a:lnTo>
                  <a:lnTo>
                    <a:pt x="527523" y="858663"/>
                  </a:lnTo>
                  <a:lnTo>
                    <a:pt x="571634" y="846539"/>
                  </a:lnTo>
                  <a:lnTo>
                    <a:pt x="613738" y="830025"/>
                  </a:lnTo>
                  <a:lnTo>
                    <a:pt x="653570" y="809385"/>
                  </a:lnTo>
                  <a:lnTo>
                    <a:pt x="690865" y="784884"/>
                  </a:lnTo>
                  <a:lnTo>
                    <a:pt x="725359" y="756787"/>
                  </a:lnTo>
                  <a:lnTo>
                    <a:pt x="756787" y="725359"/>
                  </a:lnTo>
                  <a:lnTo>
                    <a:pt x="784884" y="690865"/>
                  </a:lnTo>
                  <a:lnTo>
                    <a:pt x="809385" y="653570"/>
                  </a:lnTo>
                  <a:lnTo>
                    <a:pt x="830025" y="613738"/>
                  </a:lnTo>
                  <a:lnTo>
                    <a:pt x="846539" y="571634"/>
                  </a:lnTo>
                  <a:lnTo>
                    <a:pt x="858663" y="527523"/>
                  </a:lnTo>
                  <a:lnTo>
                    <a:pt x="866131" y="481670"/>
                  </a:lnTo>
                  <a:lnTo>
                    <a:pt x="868679" y="434339"/>
                  </a:lnTo>
                  <a:lnTo>
                    <a:pt x="866131" y="387009"/>
                  </a:lnTo>
                  <a:lnTo>
                    <a:pt x="858663" y="341156"/>
                  </a:lnTo>
                  <a:lnTo>
                    <a:pt x="846539" y="297045"/>
                  </a:lnTo>
                  <a:lnTo>
                    <a:pt x="830025" y="254941"/>
                  </a:lnTo>
                  <a:lnTo>
                    <a:pt x="809385" y="215109"/>
                  </a:lnTo>
                  <a:lnTo>
                    <a:pt x="784884" y="177814"/>
                  </a:lnTo>
                  <a:lnTo>
                    <a:pt x="756787" y="143320"/>
                  </a:lnTo>
                  <a:lnTo>
                    <a:pt x="725359" y="111892"/>
                  </a:lnTo>
                  <a:lnTo>
                    <a:pt x="690865" y="83795"/>
                  </a:lnTo>
                  <a:lnTo>
                    <a:pt x="653570" y="59294"/>
                  </a:lnTo>
                  <a:lnTo>
                    <a:pt x="613738" y="38654"/>
                  </a:lnTo>
                  <a:lnTo>
                    <a:pt x="571634" y="22140"/>
                  </a:lnTo>
                  <a:lnTo>
                    <a:pt x="527523" y="10016"/>
                  </a:lnTo>
                  <a:lnTo>
                    <a:pt x="481670" y="2548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community.png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63200" y="2435351"/>
              <a:ext cx="432816" cy="432815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9853421" y="3316935"/>
            <a:ext cx="1456055" cy="231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50" b="1">
                <a:solidFill>
                  <a:srgbClr val="1A1A2D"/>
                </a:solidFill>
                <a:latin typeface="Calibri"/>
                <a:cs typeface="Calibri"/>
              </a:rPr>
              <a:t>Community</a:t>
            </a:r>
            <a:r>
              <a:rPr dirty="0" sz="1350" spc="-7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A1A2D"/>
                </a:solidFill>
                <a:latin typeface="Calibri"/>
                <a:cs typeface="Calibri"/>
              </a:rPr>
              <a:t>Support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46" name="object 4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2</a:t>
            </a:fld>
          </a:p>
        </p:txBody>
      </p:sp>
      <p:sp>
        <p:nvSpPr>
          <p:cNvPr id="44" name="object 44"/>
          <p:cNvSpPr txBox="1"/>
          <p:nvPr/>
        </p:nvSpPr>
        <p:spPr>
          <a:xfrm>
            <a:off x="9867138" y="3621379"/>
            <a:ext cx="1523365" cy="403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3700" marR="5080" indent="-381000">
              <a:lnSpc>
                <a:spcPct val="112700"/>
              </a:lnSpc>
              <a:spcBef>
                <a:spcPts val="100"/>
              </a:spcBef>
            </a:pP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1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partner</a:t>
            </a:r>
            <a:r>
              <a:rPr dirty="0" sz="11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network</a:t>
            </a:r>
            <a:r>
              <a:rPr dirty="0" sz="11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guiding </a:t>
            </a:r>
            <a:r>
              <a:rPr dirty="0" sz="1100">
                <a:solidFill>
                  <a:srgbClr val="5B6071"/>
                </a:solidFill>
                <a:latin typeface="Calibri"/>
                <a:cs typeface="Calibri"/>
              </a:rPr>
              <a:t>your</a:t>
            </a:r>
            <a:r>
              <a:rPr dirty="0" sz="11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B6071"/>
                </a:solidFill>
                <a:latin typeface="Calibri"/>
                <a:cs typeface="Calibri"/>
              </a:rPr>
              <a:t>growth.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Scalable</a:t>
            </a:r>
            <a:r>
              <a:rPr dirty="0" spc="-155"/>
              <a:t> </a:t>
            </a:r>
            <a:r>
              <a:rPr dirty="0" spc="-10"/>
              <a:t>Franchise</a:t>
            </a:r>
            <a:r>
              <a:rPr dirty="0" spc="-100"/>
              <a:t> </a:t>
            </a:r>
            <a:r>
              <a:rPr dirty="0" spc="-10"/>
              <a:t>Formats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684" y="1187322"/>
            <a:ext cx="464566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Choose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the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format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that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fits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your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space,</a:t>
            </a:r>
            <a:r>
              <a:rPr dirty="0" sz="15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budget,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market.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12648" y="1914144"/>
            <a:ext cx="3441700" cy="3944620"/>
            <a:chOff x="612648" y="1914144"/>
            <a:chExt cx="3441700" cy="3944620"/>
          </a:xfrm>
        </p:grpSpPr>
        <p:sp>
          <p:nvSpPr>
            <p:cNvPr id="5" name="object 5"/>
            <p:cNvSpPr/>
            <p:nvPr/>
          </p:nvSpPr>
          <p:spPr>
            <a:xfrm>
              <a:off x="618744" y="1920240"/>
              <a:ext cx="3429000" cy="3931920"/>
            </a:xfrm>
            <a:custGeom>
              <a:avLst/>
              <a:gdLst/>
              <a:ahLst/>
              <a:cxnLst/>
              <a:rect l="l" t="t" r="r" b="b"/>
              <a:pathLst>
                <a:path w="3429000" h="3931920">
                  <a:moveTo>
                    <a:pt x="3319272" y="0"/>
                  </a:moveTo>
                  <a:lnTo>
                    <a:pt x="109728" y="0"/>
                  </a:lnTo>
                  <a:lnTo>
                    <a:pt x="67015" y="8626"/>
                  </a:lnTo>
                  <a:lnTo>
                    <a:pt x="32137" y="32146"/>
                  </a:lnTo>
                  <a:lnTo>
                    <a:pt x="8622" y="67026"/>
                  </a:lnTo>
                  <a:lnTo>
                    <a:pt x="0" y="109727"/>
                  </a:lnTo>
                  <a:lnTo>
                    <a:pt x="0" y="3822192"/>
                  </a:lnTo>
                  <a:lnTo>
                    <a:pt x="8622" y="3864904"/>
                  </a:lnTo>
                  <a:lnTo>
                    <a:pt x="32137" y="3899782"/>
                  </a:lnTo>
                  <a:lnTo>
                    <a:pt x="67015" y="3923297"/>
                  </a:lnTo>
                  <a:lnTo>
                    <a:pt x="109728" y="3931920"/>
                  </a:lnTo>
                  <a:lnTo>
                    <a:pt x="3319272" y="3931920"/>
                  </a:lnTo>
                  <a:lnTo>
                    <a:pt x="3361973" y="3923297"/>
                  </a:lnTo>
                  <a:lnTo>
                    <a:pt x="3396853" y="3899782"/>
                  </a:lnTo>
                  <a:lnTo>
                    <a:pt x="3420373" y="3864904"/>
                  </a:lnTo>
                  <a:lnTo>
                    <a:pt x="3429000" y="3822192"/>
                  </a:lnTo>
                  <a:lnTo>
                    <a:pt x="3429000" y="109727"/>
                  </a:lnTo>
                  <a:lnTo>
                    <a:pt x="3420373" y="67026"/>
                  </a:lnTo>
                  <a:lnTo>
                    <a:pt x="3396853" y="32146"/>
                  </a:lnTo>
                  <a:lnTo>
                    <a:pt x="3361973" y="8626"/>
                  </a:lnTo>
                  <a:lnTo>
                    <a:pt x="3319272" y="0"/>
                  </a:lnTo>
                  <a:close/>
                </a:path>
              </a:pathLst>
            </a:custGeom>
            <a:solidFill>
              <a:srgbClr val="F5F7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18744" y="1920240"/>
              <a:ext cx="3429000" cy="3931920"/>
            </a:xfrm>
            <a:custGeom>
              <a:avLst/>
              <a:gdLst/>
              <a:ahLst/>
              <a:cxnLst/>
              <a:rect l="l" t="t" r="r" b="b"/>
              <a:pathLst>
                <a:path w="3429000" h="3931920">
                  <a:moveTo>
                    <a:pt x="0" y="109727"/>
                  </a:moveTo>
                  <a:lnTo>
                    <a:pt x="8622" y="67026"/>
                  </a:lnTo>
                  <a:lnTo>
                    <a:pt x="32137" y="32146"/>
                  </a:lnTo>
                  <a:lnTo>
                    <a:pt x="67015" y="8626"/>
                  </a:lnTo>
                  <a:lnTo>
                    <a:pt x="109728" y="0"/>
                  </a:lnTo>
                  <a:lnTo>
                    <a:pt x="3319272" y="0"/>
                  </a:lnTo>
                  <a:lnTo>
                    <a:pt x="3361973" y="8626"/>
                  </a:lnTo>
                  <a:lnTo>
                    <a:pt x="3396853" y="32146"/>
                  </a:lnTo>
                  <a:lnTo>
                    <a:pt x="3420373" y="67026"/>
                  </a:lnTo>
                  <a:lnTo>
                    <a:pt x="3429000" y="109727"/>
                  </a:lnTo>
                  <a:lnTo>
                    <a:pt x="3429000" y="3822192"/>
                  </a:lnTo>
                  <a:lnTo>
                    <a:pt x="3420373" y="3864904"/>
                  </a:lnTo>
                  <a:lnTo>
                    <a:pt x="3396853" y="3899782"/>
                  </a:lnTo>
                  <a:lnTo>
                    <a:pt x="3361973" y="3923297"/>
                  </a:lnTo>
                  <a:lnTo>
                    <a:pt x="3319272" y="3931920"/>
                  </a:lnTo>
                  <a:lnTo>
                    <a:pt x="109728" y="3931920"/>
                  </a:lnTo>
                  <a:lnTo>
                    <a:pt x="67015" y="3923297"/>
                  </a:lnTo>
                  <a:lnTo>
                    <a:pt x="32137" y="3899782"/>
                  </a:lnTo>
                  <a:lnTo>
                    <a:pt x="8622" y="3864904"/>
                  </a:lnTo>
                  <a:lnTo>
                    <a:pt x="0" y="3822192"/>
                  </a:lnTo>
                  <a:lnTo>
                    <a:pt x="0" y="109727"/>
                  </a:lnTo>
                  <a:close/>
                </a:path>
              </a:pathLst>
            </a:custGeom>
            <a:ln w="12191">
              <a:solidFill>
                <a:srgbClr val="DADFE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4520" y="2264664"/>
              <a:ext cx="904875" cy="90487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53768" y="2319528"/>
              <a:ext cx="756285" cy="756285"/>
            </a:xfrm>
            <a:custGeom>
              <a:avLst/>
              <a:gdLst/>
              <a:ahLst/>
              <a:cxnLst/>
              <a:rect l="l" t="t" r="r" b="b"/>
              <a:pathLst>
                <a:path w="756285" h="756285">
                  <a:moveTo>
                    <a:pt x="377951" y="0"/>
                  </a:moveTo>
                  <a:lnTo>
                    <a:pt x="330532" y="2943"/>
                  </a:lnTo>
                  <a:lnTo>
                    <a:pt x="284873" y="11539"/>
                  </a:lnTo>
                  <a:lnTo>
                    <a:pt x="241328" y="25434"/>
                  </a:lnTo>
                  <a:lnTo>
                    <a:pt x="200252" y="44272"/>
                  </a:lnTo>
                  <a:lnTo>
                    <a:pt x="161997" y="67702"/>
                  </a:lnTo>
                  <a:lnTo>
                    <a:pt x="126918" y="95368"/>
                  </a:lnTo>
                  <a:lnTo>
                    <a:pt x="95368" y="126918"/>
                  </a:lnTo>
                  <a:lnTo>
                    <a:pt x="67702" y="161997"/>
                  </a:lnTo>
                  <a:lnTo>
                    <a:pt x="44272" y="200252"/>
                  </a:lnTo>
                  <a:lnTo>
                    <a:pt x="25434" y="241328"/>
                  </a:lnTo>
                  <a:lnTo>
                    <a:pt x="11539" y="284873"/>
                  </a:lnTo>
                  <a:lnTo>
                    <a:pt x="2943" y="330532"/>
                  </a:lnTo>
                  <a:lnTo>
                    <a:pt x="0" y="377951"/>
                  </a:lnTo>
                  <a:lnTo>
                    <a:pt x="2943" y="425371"/>
                  </a:lnTo>
                  <a:lnTo>
                    <a:pt x="11539" y="471030"/>
                  </a:lnTo>
                  <a:lnTo>
                    <a:pt x="25434" y="514575"/>
                  </a:lnTo>
                  <a:lnTo>
                    <a:pt x="44272" y="555651"/>
                  </a:lnTo>
                  <a:lnTo>
                    <a:pt x="67702" y="593906"/>
                  </a:lnTo>
                  <a:lnTo>
                    <a:pt x="95368" y="628985"/>
                  </a:lnTo>
                  <a:lnTo>
                    <a:pt x="126918" y="660535"/>
                  </a:lnTo>
                  <a:lnTo>
                    <a:pt x="161997" y="688201"/>
                  </a:lnTo>
                  <a:lnTo>
                    <a:pt x="200252" y="711631"/>
                  </a:lnTo>
                  <a:lnTo>
                    <a:pt x="241328" y="730469"/>
                  </a:lnTo>
                  <a:lnTo>
                    <a:pt x="284873" y="744364"/>
                  </a:lnTo>
                  <a:lnTo>
                    <a:pt x="330532" y="752960"/>
                  </a:lnTo>
                  <a:lnTo>
                    <a:pt x="377951" y="755904"/>
                  </a:lnTo>
                  <a:lnTo>
                    <a:pt x="425371" y="752960"/>
                  </a:lnTo>
                  <a:lnTo>
                    <a:pt x="471030" y="744364"/>
                  </a:lnTo>
                  <a:lnTo>
                    <a:pt x="514575" y="730469"/>
                  </a:lnTo>
                  <a:lnTo>
                    <a:pt x="555651" y="711631"/>
                  </a:lnTo>
                  <a:lnTo>
                    <a:pt x="593906" y="688201"/>
                  </a:lnTo>
                  <a:lnTo>
                    <a:pt x="628985" y="660535"/>
                  </a:lnTo>
                  <a:lnTo>
                    <a:pt x="660535" y="628985"/>
                  </a:lnTo>
                  <a:lnTo>
                    <a:pt x="688201" y="593906"/>
                  </a:lnTo>
                  <a:lnTo>
                    <a:pt x="711631" y="555651"/>
                  </a:lnTo>
                  <a:lnTo>
                    <a:pt x="730469" y="514575"/>
                  </a:lnTo>
                  <a:lnTo>
                    <a:pt x="744364" y="471030"/>
                  </a:lnTo>
                  <a:lnTo>
                    <a:pt x="752960" y="425371"/>
                  </a:lnTo>
                  <a:lnTo>
                    <a:pt x="755904" y="377951"/>
                  </a:lnTo>
                  <a:lnTo>
                    <a:pt x="752960" y="330532"/>
                  </a:lnTo>
                  <a:lnTo>
                    <a:pt x="744364" y="284873"/>
                  </a:lnTo>
                  <a:lnTo>
                    <a:pt x="730469" y="241328"/>
                  </a:lnTo>
                  <a:lnTo>
                    <a:pt x="711631" y="200252"/>
                  </a:lnTo>
                  <a:lnTo>
                    <a:pt x="688201" y="161997"/>
                  </a:lnTo>
                  <a:lnTo>
                    <a:pt x="660535" y="126918"/>
                  </a:lnTo>
                  <a:lnTo>
                    <a:pt x="628985" y="95368"/>
                  </a:lnTo>
                  <a:lnTo>
                    <a:pt x="593906" y="67702"/>
                  </a:lnTo>
                  <a:lnTo>
                    <a:pt x="555651" y="44272"/>
                  </a:lnTo>
                  <a:lnTo>
                    <a:pt x="514575" y="25434"/>
                  </a:lnTo>
                  <a:lnTo>
                    <a:pt x="471030" y="11539"/>
                  </a:lnTo>
                  <a:lnTo>
                    <a:pt x="425371" y="2943"/>
                  </a:lnTo>
                  <a:lnTo>
                    <a:pt x="377951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mart_small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2744" y="2508504"/>
              <a:ext cx="377951" cy="37795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690497" y="3180517"/>
            <a:ext cx="1285875" cy="915669"/>
          </a:xfrm>
          <a:prstGeom prst="rect">
            <a:avLst/>
          </a:prstGeom>
        </p:spPr>
        <p:txBody>
          <a:bodyPr wrap="square" lIns="0" tIns="2051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14"/>
              </a:spcBef>
            </a:pPr>
            <a:r>
              <a:rPr dirty="0" sz="2200" b="1">
                <a:solidFill>
                  <a:srgbClr val="1A1A2D"/>
                </a:solidFill>
                <a:latin typeface="Cambria"/>
                <a:cs typeface="Cambria"/>
              </a:rPr>
              <a:t>Mini</a:t>
            </a:r>
            <a:r>
              <a:rPr dirty="0" sz="2200" spc="-40" b="1">
                <a:solidFill>
                  <a:srgbClr val="1A1A2D"/>
                </a:solidFill>
                <a:latin typeface="Cambria"/>
                <a:cs typeface="Cambria"/>
              </a:rPr>
              <a:t> </a:t>
            </a:r>
            <a:r>
              <a:rPr dirty="0" sz="2200" spc="-20" b="1">
                <a:solidFill>
                  <a:srgbClr val="1A1A2D"/>
                </a:solidFill>
                <a:latin typeface="Cambria"/>
                <a:cs typeface="Cambria"/>
              </a:rPr>
              <a:t>Mart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500" b="1">
                <a:solidFill>
                  <a:srgbClr val="E8702B"/>
                </a:solidFill>
                <a:latin typeface="Calibri"/>
                <a:cs typeface="Calibri"/>
              </a:rPr>
              <a:t>300</a:t>
            </a:r>
            <a:r>
              <a:rPr dirty="0" sz="1500" spc="-35" b="1">
                <a:solidFill>
                  <a:srgbClr val="E8702B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E8702B"/>
                </a:solidFill>
                <a:latin typeface="Calibri"/>
                <a:cs typeface="Calibri"/>
              </a:rPr>
              <a:t>–</a:t>
            </a:r>
            <a:r>
              <a:rPr dirty="0" sz="1500" spc="10" b="1">
                <a:solidFill>
                  <a:srgbClr val="E8702B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E8702B"/>
                </a:solidFill>
                <a:latin typeface="Calibri"/>
                <a:cs typeface="Calibri"/>
              </a:rPr>
              <a:t>1,000</a:t>
            </a:r>
            <a:r>
              <a:rPr dirty="0" sz="1500" spc="-25" b="1">
                <a:solidFill>
                  <a:srgbClr val="E8702B"/>
                </a:solidFill>
                <a:latin typeface="Calibri"/>
                <a:cs typeface="Calibri"/>
              </a:rPr>
              <a:t> </a:t>
            </a:r>
            <a:r>
              <a:rPr dirty="0" sz="1500" spc="-20" b="1">
                <a:solidFill>
                  <a:srgbClr val="E8702B"/>
                </a:solidFill>
                <a:latin typeface="Calibri"/>
                <a:cs typeface="Calibri"/>
              </a:rPr>
              <a:t>sqft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1986" y="4688635"/>
            <a:ext cx="2237740" cy="45847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dirty="0" sz="1250" spc="-10">
                <a:solidFill>
                  <a:srgbClr val="5B6071"/>
                </a:solidFill>
                <a:latin typeface="Calibri"/>
                <a:cs typeface="Calibri"/>
              </a:rPr>
              <a:t>Perfect</a:t>
            </a:r>
            <a:r>
              <a:rPr dirty="0" sz="125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B6071"/>
                </a:solidFill>
                <a:latin typeface="Calibri"/>
                <a:cs typeface="Calibri"/>
              </a:rPr>
              <a:t>for</a:t>
            </a:r>
            <a:r>
              <a:rPr dirty="0" sz="125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B6071"/>
                </a:solidFill>
                <a:latin typeface="Calibri"/>
                <a:cs typeface="Calibri"/>
              </a:rPr>
              <a:t>compact</a:t>
            </a:r>
            <a:r>
              <a:rPr dirty="0" sz="125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5B6071"/>
                </a:solidFill>
                <a:latin typeface="Calibri"/>
                <a:cs typeface="Calibri"/>
              </a:rPr>
              <a:t>neighborhood</a:t>
            </a:r>
            <a:endParaRPr sz="125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  <a:spcBef>
                <a:spcPts val="204"/>
              </a:spcBef>
            </a:pPr>
            <a:r>
              <a:rPr dirty="0" sz="1250" spc="-10">
                <a:solidFill>
                  <a:srgbClr val="5B6071"/>
                </a:solidFill>
                <a:latin typeface="Calibri"/>
                <a:cs typeface="Calibri"/>
              </a:rPr>
              <a:t>locations.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240776" y="1581911"/>
            <a:ext cx="3669029" cy="4572000"/>
            <a:chOff x="4240776" y="1581911"/>
            <a:chExt cx="3669029" cy="457200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0776" y="1707997"/>
              <a:ext cx="3668791" cy="444578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367784" y="1783079"/>
              <a:ext cx="3429000" cy="4206240"/>
            </a:xfrm>
            <a:custGeom>
              <a:avLst/>
              <a:gdLst/>
              <a:ahLst/>
              <a:cxnLst/>
              <a:rect l="l" t="t" r="r" b="b"/>
              <a:pathLst>
                <a:path w="3429000" h="4206240">
                  <a:moveTo>
                    <a:pt x="3319271" y="0"/>
                  </a:moveTo>
                  <a:lnTo>
                    <a:pt x="109727" y="0"/>
                  </a:lnTo>
                  <a:lnTo>
                    <a:pt x="67026" y="8626"/>
                  </a:lnTo>
                  <a:lnTo>
                    <a:pt x="32146" y="32146"/>
                  </a:lnTo>
                  <a:lnTo>
                    <a:pt x="8626" y="67026"/>
                  </a:lnTo>
                  <a:lnTo>
                    <a:pt x="0" y="109728"/>
                  </a:lnTo>
                  <a:lnTo>
                    <a:pt x="0" y="4096512"/>
                  </a:lnTo>
                  <a:lnTo>
                    <a:pt x="8626" y="4139224"/>
                  </a:lnTo>
                  <a:lnTo>
                    <a:pt x="32146" y="4174102"/>
                  </a:lnTo>
                  <a:lnTo>
                    <a:pt x="67026" y="4197617"/>
                  </a:lnTo>
                  <a:lnTo>
                    <a:pt x="109727" y="4206240"/>
                  </a:lnTo>
                  <a:lnTo>
                    <a:pt x="3319271" y="4206240"/>
                  </a:lnTo>
                  <a:lnTo>
                    <a:pt x="3361973" y="4197617"/>
                  </a:lnTo>
                  <a:lnTo>
                    <a:pt x="3396853" y="4174102"/>
                  </a:lnTo>
                  <a:lnTo>
                    <a:pt x="3420373" y="4139224"/>
                  </a:lnTo>
                  <a:lnTo>
                    <a:pt x="3428999" y="4096512"/>
                  </a:lnTo>
                  <a:lnTo>
                    <a:pt x="3428999" y="109728"/>
                  </a:lnTo>
                  <a:lnTo>
                    <a:pt x="3420373" y="67026"/>
                  </a:lnTo>
                  <a:lnTo>
                    <a:pt x="3396853" y="32146"/>
                  </a:lnTo>
                  <a:lnTo>
                    <a:pt x="3361973" y="8626"/>
                  </a:lnTo>
                  <a:lnTo>
                    <a:pt x="3319271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5394960" y="1581911"/>
              <a:ext cx="1371600" cy="365760"/>
            </a:xfrm>
            <a:custGeom>
              <a:avLst/>
              <a:gdLst/>
              <a:ahLst/>
              <a:cxnLst/>
              <a:rect l="l" t="t" r="r" b="b"/>
              <a:pathLst>
                <a:path w="1371600" h="365760">
                  <a:moveTo>
                    <a:pt x="1188719" y="0"/>
                  </a:moveTo>
                  <a:lnTo>
                    <a:pt x="182879" y="0"/>
                  </a:lnTo>
                  <a:lnTo>
                    <a:pt x="134276" y="6535"/>
                  </a:lnTo>
                  <a:lnTo>
                    <a:pt x="90593" y="24976"/>
                  </a:lnTo>
                  <a:lnTo>
                    <a:pt x="53578" y="53578"/>
                  </a:lnTo>
                  <a:lnTo>
                    <a:pt x="24976" y="90593"/>
                  </a:lnTo>
                  <a:lnTo>
                    <a:pt x="6535" y="134276"/>
                  </a:lnTo>
                  <a:lnTo>
                    <a:pt x="0" y="182879"/>
                  </a:lnTo>
                  <a:lnTo>
                    <a:pt x="6535" y="231483"/>
                  </a:lnTo>
                  <a:lnTo>
                    <a:pt x="24976" y="275166"/>
                  </a:lnTo>
                  <a:lnTo>
                    <a:pt x="53578" y="312181"/>
                  </a:lnTo>
                  <a:lnTo>
                    <a:pt x="90593" y="340783"/>
                  </a:lnTo>
                  <a:lnTo>
                    <a:pt x="134276" y="359224"/>
                  </a:lnTo>
                  <a:lnTo>
                    <a:pt x="182879" y="365760"/>
                  </a:lnTo>
                  <a:lnTo>
                    <a:pt x="1188719" y="365760"/>
                  </a:lnTo>
                  <a:lnTo>
                    <a:pt x="1237323" y="359224"/>
                  </a:lnTo>
                  <a:lnTo>
                    <a:pt x="1281006" y="340783"/>
                  </a:lnTo>
                  <a:lnTo>
                    <a:pt x="1318021" y="312181"/>
                  </a:lnTo>
                  <a:lnTo>
                    <a:pt x="1346623" y="275166"/>
                  </a:lnTo>
                  <a:lnTo>
                    <a:pt x="1365064" y="231483"/>
                  </a:lnTo>
                  <a:lnTo>
                    <a:pt x="1371599" y="182879"/>
                  </a:lnTo>
                  <a:lnTo>
                    <a:pt x="1365064" y="134276"/>
                  </a:lnTo>
                  <a:lnTo>
                    <a:pt x="1346623" y="90593"/>
                  </a:lnTo>
                  <a:lnTo>
                    <a:pt x="1318021" y="53578"/>
                  </a:lnTo>
                  <a:lnTo>
                    <a:pt x="1281006" y="24976"/>
                  </a:lnTo>
                  <a:lnTo>
                    <a:pt x="1237323" y="6535"/>
                  </a:lnTo>
                  <a:lnTo>
                    <a:pt x="1188719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5606922" y="1675257"/>
            <a:ext cx="93726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70" b="1">
                <a:solidFill>
                  <a:srgbClr val="FFFFFF"/>
                </a:solidFill>
                <a:latin typeface="Calibri"/>
                <a:cs typeface="Calibri"/>
              </a:rPr>
              <a:t>MOST</a:t>
            </a:r>
            <a:r>
              <a:rPr dirty="0" sz="900" spc="1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spc="70" b="1">
                <a:solidFill>
                  <a:srgbClr val="FFFFFF"/>
                </a:solidFill>
                <a:latin typeface="Calibri"/>
                <a:cs typeface="Calibri"/>
              </a:rPr>
              <a:t>POPULAR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544311" y="2048306"/>
            <a:ext cx="1063625" cy="1063625"/>
            <a:chOff x="5544311" y="2048306"/>
            <a:chExt cx="1063625" cy="106362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4311" y="2048306"/>
              <a:ext cx="1063320" cy="106332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623559" y="210311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399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mart_med.pn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52159" y="2331719"/>
              <a:ext cx="457200" cy="45720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352415" y="3042307"/>
            <a:ext cx="1456690" cy="916940"/>
          </a:xfrm>
          <a:prstGeom prst="rect">
            <a:avLst/>
          </a:prstGeom>
        </p:spPr>
        <p:txBody>
          <a:bodyPr wrap="square" lIns="0" tIns="2063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dirty="0" sz="2200" b="1">
                <a:solidFill>
                  <a:srgbClr val="FFFFFF"/>
                </a:solidFill>
                <a:latin typeface="Cambria"/>
                <a:cs typeface="Cambria"/>
              </a:rPr>
              <a:t>Super</a:t>
            </a:r>
            <a:r>
              <a:rPr dirty="0" sz="2200" spc="-75" b="1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dirty="0" sz="2200" spc="-20" b="1">
                <a:solidFill>
                  <a:srgbClr val="FFFFFF"/>
                </a:solidFill>
                <a:latin typeface="Cambria"/>
                <a:cs typeface="Cambria"/>
              </a:rPr>
              <a:t>Mart</a:t>
            </a:r>
            <a:endParaRPr sz="2200">
              <a:latin typeface="Cambria"/>
              <a:cs typeface="Cambria"/>
            </a:endParaRPr>
          </a:p>
          <a:p>
            <a:pPr marL="27305">
              <a:lnSpc>
                <a:spcPct val="100000"/>
              </a:lnSpc>
              <a:spcBef>
                <a:spcPts val="1050"/>
              </a:spcBef>
            </a:pPr>
            <a:r>
              <a:rPr dirty="0" sz="1500" b="1">
                <a:solidFill>
                  <a:srgbClr val="F5B889"/>
                </a:solidFill>
                <a:latin typeface="Calibri"/>
                <a:cs typeface="Calibri"/>
              </a:rPr>
              <a:t>1,000</a:t>
            </a:r>
            <a:r>
              <a:rPr dirty="0" sz="1500" spc="-30" b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F5B889"/>
                </a:solidFill>
                <a:latin typeface="Calibri"/>
                <a:cs typeface="Calibri"/>
              </a:rPr>
              <a:t>–</a:t>
            </a:r>
            <a:r>
              <a:rPr dirty="0" sz="1500" spc="5" b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F5B889"/>
                </a:solidFill>
                <a:latin typeface="Calibri"/>
                <a:cs typeface="Calibri"/>
              </a:rPr>
              <a:t>3,000</a:t>
            </a:r>
            <a:r>
              <a:rPr dirty="0" sz="1500" spc="-25" b="1">
                <a:solidFill>
                  <a:srgbClr val="F5B889"/>
                </a:solidFill>
                <a:latin typeface="Calibri"/>
                <a:cs typeface="Calibri"/>
              </a:rPr>
              <a:t> </a:t>
            </a:r>
            <a:r>
              <a:rPr dirty="0" sz="1500" spc="-20" b="1">
                <a:solidFill>
                  <a:srgbClr val="F5B889"/>
                </a:solidFill>
                <a:latin typeface="Calibri"/>
                <a:cs typeface="Calibri"/>
              </a:rPr>
              <a:t>sqft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86273" y="4688635"/>
            <a:ext cx="2192655" cy="45847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dirty="0" sz="1250">
                <a:solidFill>
                  <a:srgbClr val="D7DEF5"/>
                </a:solidFill>
                <a:latin typeface="Calibri"/>
                <a:cs typeface="Calibri"/>
              </a:rPr>
              <a:t>The</a:t>
            </a:r>
            <a:r>
              <a:rPr dirty="0" sz="1250" spc="-2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D7DEF5"/>
                </a:solidFill>
                <a:latin typeface="Calibri"/>
                <a:cs typeface="Calibri"/>
              </a:rPr>
              <a:t>optimal</a:t>
            </a:r>
            <a:r>
              <a:rPr dirty="0" sz="1250" spc="-2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D7DEF5"/>
                </a:solidFill>
                <a:latin typeface="Calibri"/>
                <a:cs typeface="Calibri"/>
              </a:rPr>
              <a:t>balance</a:t>
            </a:r>
            <a:r>
              <a:rPr dirty="0" sz="1250" spc="-25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D7DEF5"/>
                </a:solidFill>
                <a:latin typeface="Calibri"/>
                <a:cs typeface="Calibri"/>
              </a:rPr>
              <a:t>of</a:t>
            </a:r>
            <a:r>
              <a:rPr dirty="0" sz="1250" spc="-20">
                <a:solidFill>
                  <a:srgbClr val="D7DEF5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D7DEF5"/>
                </a:solidFill>
                <a:latin typeface="Calibri"/>
                <a:cs typeface="Calibri"/>
              </a:rPr>
              <a:t>space</a:t>
            </a:r>
            <a:r>
              <a:rPr dirty="0" sz="1250" spc="-25">
                <a:solidFill>
                  <a:srgbClr val="D7DEF5"/>
                </a:solidFill>
                <a:latin typeface="Calibri"/>
                <a:cs typeface="Calibri"/>
              </a:rPr>
              <a:t> and</a:t>
            </a:r>
            <a:endParaRPr sz="12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dirty="0" sz="1250" spc="-10">
                <a:solidFill>
                  <a:srgbClr val="D7DEF5"/>
                </a:solidFill>
                <a:latin typeface="Calibri"/>
                <a:cs typeface="Calibri"/>
              </a:rPr>
              <a:t>variety.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110728" y="1914144"/>
            <a:ext cx="3441700" cy="3944620"/>
            <a:chOff x="8110728" y="1914144"/>
            <a:chExt cx="3441700" cy="3944620"/>
          </a:xfrm>
        </p:grpSpPr>
        <p:sp>
          <p:nvSpPr>
            <p:cNvPr id="24" name="object 24"/>
            <p:cNvSpPr/>
            <p:nvPr/>
          </p:nvSpPr>
          <p:spPr>
            <a:xfrm>
              <a:off x="8116824" y="1920240"/>
              <a:ext cx="3429000" cy="3931920"/>
            </a:xfrm>
            <a:custGeom>
              <a:avLst/>
              <a:gdLst/>
              <a:ahLst/>
              <a:cxnLst/>
              <a:rect l="l" t="t" r="r" b="b"/>
              <a:pathLst>
                <a:path w="3429000" h="3931920">
                  <a:moveTo>
                    <a:pt x="3319272" y="0"/>
                  </a:moveTo>
                  <a:lnTo>
                    <a:pt x="109727" y="0"/>
                  </a:lnTo>
                  <a:lnTo>
                    <a:pt x="67026" y="8626"/>
                  </a:lnTo>
                  <a:lnTo>
                    <a:pt x="32146" y="32146"/>
                  </a:lnTo>
                  <a:lnTo>
                    <a:pt x="8626" y="67026"/>
                  </a:lnTo>
                  <a:lnTo>
                    <a:pt x="0" y="109727"/>
                  </a:lnTo>
                  <a:lnTo>
                    <a:pt x="0" y="3822192"/>
                  </a:lnTo>
                  <a:lnTo>
                    <a:pt x="8626" y="3864904"/>
                  </a:lnTo>
                  <a:lnTo>
                    <a:pt x="32146" y="3899782"/>
                  </a:lnTo>
                  <a:lnTo>
                    <a:pt x="67026" y="3923297"/>
                  </a:lnTo>
                  <a:lnTo>
                    <a:pt x="109727" y="3931920"/>
                  </a:lnTo>
                  <a:lnTo>
                    <a:pt x="3319272" y="3931920"/>
                  </a:lnTo>
                  <a:lnTo>
                    <a:pt x="3361973" y="3923297"/>
                  </a:lnTo>
                  <a:lnTo>
                    <a:pt x="3396853" y="3899782"/>
                  </a:lnTo>
                  <a:lnTo>
                    <a:pt x="3420373" y="3864904"/>
                  </a:lnTo>
                  <a:lnTo>
                    <a:pt x="3429000" y="3822192"/>
                  </a:lnTo>
                  <a:lnTo>
                    <a:pt x="3429000" y="109727"/>
                  </a:lnTo>
                  <a:lnTo>
                    <a:pt x="3420373" y="67026"/>
                  </a:lnTo>
                  <a:lnTo>
                    <a:pt x="3396853" y="32146"/>
                  </a:lnTo>
                  <a:lnTo>
                    <a:pt x="3361973" y="8626"/>
                  </a:lnTo>
                  <a:lnTo>
                    <a:pt x="3319272" y="0"/>
                  </a:lnTo>
                  <a:close/>
                </a:path>
              </a:pathLst>
            </a:custGeom>
            <a:solidFill>
              <a:srgbClr val="F5F7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8116824" y="1920240"/>
              <a:ext cx="3429000" cy="3931920"/>
            </a:xfrm>
            <a:custGeom>
              <a:avLst/>
              <a:gdLst/>
              <a:ahLst/>
              <a:cxnLst/>
              <a:rect l="l" t="t" r="r" b="b"/>
              <a:pathLst>
                <a:path w="3429000" h="3931920">
                  <a:moveTo>
                    <a:pt x="0" y="109727"/>
                  </a:moveTo>
                  <a:lnTo>
                    <a:pt x="8626" y="67026"/>
                  </a:lnTo>
                  <a:lnTo>
                    <a:pt x="32146" y="32146"/>
                  </a:lnTo>
                  <a:lnTo>
                    <a:pt x="67026" y="8626"/>
                  </a:lnTo>
                  <a:lnTo>
                    <a:pt x="109727" y="0"/>
                  </a:lnTo>
                  <a:lnTo>
                    <a:pt x="3319272" y="0"/>
                  </a:lnTo>
                  <a:lnTo>
                    <a:pt x="3361973" y="8626"/>
                  </a:lnTo>
                  <a:lnTo>
                    <a:pt x="3396853" y="32146"/>
                  </a:lnTo>
                  <a:lnTo>
                    <a:pt x="3420373" y="67026"/>
                  </a:lnTo>
                  <a:lnTo>
                    <a:pt x="3429000" y="109727"/>
                  </a:lnTo>
                  <a:lnTo>
                    <a:pt x="3429000" y="3822192"/>
                  </a:lnTo>
                  <a:lnTo>
                    <a:pt x="3420373" y="3864904"/>
                  </a:lnTo>
                  <a:lnTo>
                    <a:pt x="3396853" y="3899782"/>
                  </a:lnTo>
                  <a:lnTo>
                    <a:pt x="3361973" y="3923297"/>
                  </a:lnTo>
                  <a:lnTo>
                    <a:pt x="3319272" y="3931920"/>
                  </a:lnTo>
                  <a:lnTo>
                    <a:pt x="109727" y="3931920"/>
                  </a:lnTo>
                  <a:lnTo>
                    <a:pt x="67026" y="3923297"/>
                  </a:lnTo>
                  <a:lnTo>
                    <a:pt x="32146" y="3899782"/>
                  </a:lnTo>
                  <a:lnTo>
                    <a:pt x="8626" y="3864904"/>
                  </a:lnTo>
                  <a:lnTo>
                    <a:pt x="0" y="3822192"/>
                  </a:lnTo>
                  <a:lnTo>
                    <a:pt x="0" y="109727"/>
                  </a:lnTo>
                  <a:close/>
                </a:path>
              </a:pathLst>
            </a:custGeom>
            <a:ln w="12191">
              <a:solidFill>
                <a:srgbClr val="DADFE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26296" y="2118410"/>
              <a:ext cx="1200607" cy="120060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305544" y="2173224"/>
              <a:ext cx="1051560" cy="1051560"/>
            </a:xfrm>
            <a:custGeom>
              <a:avLst/>
              <a:gdLst/>
              <a:ahLst/>
              <a:cxnLst/>
              <a:rect l="l" t="t" r="r" b="b"/>
              <a:pathLst>
                <a:path w="1051559" h="1051560">
                  <a:moveTo>
                    <a:pt x="525779" y="0"/>
                  </a:moveTo>
                  <a:lnTo>
                    <a:pt x="477931" y="2149"/>
                  </a:lnTo>
                  <a:lnTo>
                    <a:pt x="431285" y="8472"/>
                  </a:lnTo>
                  <a:lnTo>
                    <a:pt x="386027" y="18785"/>
                  </a:lnTo>
                  <a:lnTo>
                    <a:pt x="342341" y="32900"/>
                  </a:lnTo>
                  <a:lnTo>
                    <a:pt x="300415" y="50633"/>
                  </a:lnTo>
                  <a:lnTo>
                    <a:pt x="260434" y="71797"/>
                  </a:lnTo>
                  <a:lnTo>
                    <a:pt x="222584" y="96206"/>
                  </a:lnTo>
                  <a:lnTo>
                    <a:pt x="187050" y="123676"/>
                  </a:lnTo>
                  <a:lnTo>
                    <a:pt x="154019" y="154019"/>
                  </a:lnTo>
                  <a:lnTo>
                    <a:pt x="123676" y="187050"/>
                  </a:lnTo>
                  <a:lnTo>
                    <a:pt x="96206" y="222584"/>
                  </a:lnTo>
                  <a:lnTo>
                    <a:pt x="71797" y="260434"/>
                  </a:lnTo>
                  <a:lnTo>
                    <a:pt x="50633" y="300415"/>
                  </a:lnTo>
                  <a:lnTo>
                    <a:pt x="32900" y="342341"/>
                  </a:lnTo>
                  <a:lnTo>
                    <a:pt x="18785" y="386027"/>
                  </a:lnTo>
                  <a:lnTo>
                    <a:pt x="8472" y="431285"/>
                  </a:lnTo>
                  <a:lnTo>
                    <a:pt x="2149" y="477931"/>
                  </a:lnTo>
                  <a:lnTo>
                    <a:pt x="0" y="525779"/>
                  </a:lnTo>
                  <a:lnTo>
                    <a:pt x="2149" y="573628"/>
                  </a:lnTo>
                  <a:lnTo>
                    <a:pt x="8472" y="620274"/>
                  </a:lnTo>
                  <a:lnTo>
                    <a:pt x="18785" y="665532"/>
                  </a:lnTo>
                  <a:lnTo>
                    <a:pt x="32900" y="709218"/>
                  </a:lnTo>
                  <a:lnTo>
                    <a:pt x="50633" y="751144"/>
                  </a:lnTo>
                  <a:lnTo>
                    <a:pt x="71797" y="791125"/>
                  </a:lnTo>
                  <a:lnTo>
                    <a:pt x="96206" y="828975"/>
                  </a:lnTo>
                  <a:lnTo>
                    <a:pt x="123676" y="864509"/>
                  </a:lnTo>
                  <a:lnTo>
                    <a:pt x="154019" y="897540"/>
                  </a:lnTo>
                  <a:lnTo>
                    <a:pt x="187050" y="927883"/>
                  </a:lnTo>
                  <a:lnTo>
                    <a:pt x="222584" y="955353"/>
                  </a:lnTo>
                  <a:lnTo>
                    <a:pt x="260434" y="979762"/>
                  </a:lnTo>
                  <a:lnTo>
                    <a:pt x="300415" y="1000926"/>
                  </a:lnTo>
                  <a:lnTo>
                    <a:pt x="342341" y="1018659"/>
                  </a:lnTo>
                  <a:lnTo>
                    <a:pt x="386027" y="1032774"/>
                  </a:lnTo>
                  <a:lnTo>
                    <a:pt x="431285" y="1043087"/>
                  </a:lnTo>
                  <a:lnTo>
                    <a:pt x="477931" y="1049410"/>
                  </a:lnTo>
                  <a:lnTo>
                    <a:pt x="525779" y="1051560"/>
                  </a:lnTo>
                  <a:lnTo>
                    <a:pt x="573628" y="1049410"/>
                  </a:lnTo>
                  <a:lnTo>
                    <a:pt x="620274" y="1043087"/>
                  </a:lnTo>
                  <a:lnTo>
                    <a:pt x="665532" y="1032774"/>
                  </a:lnTo>
                  <a:lnTo>
                    <a:pt x="709218" y="1018659"/>
                  </a:lnTo>
                  <a:lnTo>
                    <a:pt x="751144" y="1000926"/>
                  </a:lnTo>
                  <a:lnTo>
                    <a:pt x="791125" y="979762"/>
                  </a:lnTo>
                  <a:lnTo>
                    <a:pt x="828975" y="955353"/>
                  </a:lnTo>
                  <a:lnTo>
                    <a:pt x="864509" y="927883"/>
                  </a:lnTo>
                  <a:lnTo>
                    <a:pt x="897540" y="897540"/>
                  </a:lnTo>
                  <a:lnTo>
                    <a:pt x="927883" y="864509"/>
                  </a:lnTo>
                  <a:lnTo>
                    <a:pt x="955353" y="828975"/>
                  </a:lnTo>
                  <a:lnTo>
                    <a:pt x="979762" y="791125"/>
                  </a:lnTo>
                  <a:lnTo>
                    <a:pt x="1000926" y="751144"/>
                  </a:lnTo>
                  <a:lnTo>
                    <a:pt x="1018659" y="709218"/>
                  </a:lnTo>
                  <a:lnTo>
                    <a:pt x="1032774" y="665532"/>
                  </a:lnTo>
                  <a:lnTo>
                    <a:pt x="1043087" y="620274"/>
                  </a:lnTo>
                  <a:lnTo>
                    <a:pt x="1049410" y="573628"/>
                  </a:lnTo>
                  <a:lnTo>
                    <a:pt x="1051559" y="525779"/>
                  </a:lnTo>
                  <a:lnTo>
                    <a:pt x="1049410" y="477931"/>
                  </a:lnTo>
                  <a:lnTo>
                    <a:pt x="1043087" y="431285"/>
                  </a:lnTo>
                  <a:lnTo>
                    <a:pt x="1032774" y="386027"/>
                  </a:lnTo>
                  <a:lnTo>
                    <a:pt x="1018659" y="342341"/>
                  </a:lnTo>
                  <a:lnTo>
                    <a:pt x="1000926" y="300415"/>
                  </a:lnTo>
                  <a:lnTo>
                    <a:pt x="979762" y="260434"/>
                  </a:lnTo>
                  <a:lnTo>
                    <a:pt x="955353" y="222584"/>
                  </a:lnTo>
                  <a:lnTo>
                    <a:pt x="927883" y="187050"/>
                  </a:lnTo>
                  <a:lnTo>
                    <a:pt x="897540" y="154019"/>
                  </a:lnTo>
                  <a:lnTo>
                    <a:pt x="864509" y="123676"/>
                  </a:lnTo>
                  <a:lnTo>
                    <a:pt x="828975" y="96206"/>
                  </a:lnTo>
                  <a:lnTo>
                    <a:pt x="791125" y="71797"/>
                  </a:lnTo>
                  <a:lnTo>
                    <a:pt x="751144" y="50633"/>
                  </a:lnTo>
                  <a:lnTo>
                    <a:pt x="709218" y="32900"/>
                  </a:lnTo>
                  <a:lnTo>
                    <a:pt x="665532" y="18785"/>
                  </a:lnTo>
                  <a:lnTo>
                    <a:pt x="620274" y="8472"/>
                  </a:lnTo>
                  <a:lnTo>
                    <a:pt x="573628" y="2149"/>
                  </a:lnTo>
                  <a:lnTo>
                    <a:pt x="52577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mart_large.png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67672" y="2435352"/>
              <a:ext cx="524255" cy="524256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9071864" y="3180517"/>
            <a:ext cx="1517650" cy="915669"/>
          </a:xfrm>
          <a:prstGeom prst="rect">
            <a:avLst/>
          </a:prstGeom>
        </p:spPr>
        <p:txBody>
          <a:bodyPr wrap="square" lIns="0" tIns="205104" rIns="0" bIns="0" rtlCol="0" vert="horz">
            <a:spAutoFit/>
          </a:bodyPr>
          <a:lstStyle/>
          <a:p>
            <a:pPr marL="24130">
              <a:lnSpc>
                <a:spcPct val="100000"/>
              </a:lnSpc>
              <a:spcBef>
                <a:spcPts val="1614"/>
              </a:spcBef>
            </a:pPr>
            <a:r>
              <a:rPr dirty="0" sz="2200" b="1">
                <a:solidFill>
                  <a:srgbClr val="1A1A2D"/>
                </a:solidFill>
                <a:latin typeface="Cambria"/>
                <a:cs typeface="Cambria"/>
              </a:rPr>
              <a:t>Hyper</a:t>
            </a:r>
            <a:r>
              <a:rPr dirty="0" sz="2200" spc="-45" b="1">
                <a:solidFill>
                  <a:srgbClr val="1A1A2D"/>
                </a:solidFill>
                <a:latin typeface="Cambria"/>
                <a:cs typeface="Cambria"/>
              </a:rPr>
              <a:t> </a:t>
            </a:r>
            <a:r>
              <a:rPr dirty="0" sz="2200" spc="-20" b="1">
                <a:solidFill>
                  <a:srgbClr val="1A1A2D"/>
                </a:solidFill>
                <a:latin typeface="Cambria"/>
                <a:cs typeface="Cambria"/>
              </a:rPr>
              <a:t>Mart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500" b="1">
                <a:solidFill>
                  <a:srgbClr val="E8702B"/>
                </a:solidFill>
                <a:latin typeface="Calibri"/>
                <a:cs typeface="Calibri"/>
              </a:rPr>
              <a:t>3,000</a:t>
            </a:r>
            <a:r>
              <a:rPr dirty="0" sz="1500" spc="-40" b="1">
                <a:solidFill>
                  <a:srgbClr val="E8702B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E8702B"/>
                </a:solidFill>
                <a:latin typeface="Calibri"/>
                <a:cs typeface="Calibri"/>
              </a:rPr>
              <a:t>sqft</a:t>
            </a:r>
            <a:r>
              <a:rPr dirty="0" sz="1500" spc="-25" b="1">
                <a:solidFill>
                  <a:srgbClr val="E8702B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E8702B"/>
                </a:solidFill>
                <a:latin typeface="Calibri"/>
                <a:cs typeface="Calibri"/>
              </a:rPr>
              <a:t>&amp;</a:t>
            </a:r>
            <a:r>
              <a:rPr dirty="0" sz="1500" spc="5" b="1">
                <a:solidFill>
                  <a:srgbClr val="E8702B"/>
                </a:solidFill>
                <a:latin typeface="Calibri"/>
                <a:cs typeface="Calibri"/>
              </a:rPr>
              <a:t> </a:t>
            </a:r>
            <a:r>
              <a:rPr dirty="0" sz="1500" spc="-20" b="1">
                <a:solidFill>
                  <a:srgbClr val="E8702B"/>
                </a:solidFill>
                <a:latin typeface="Calibri"/>
                <a:cs typeface="Calibri"/>
              </a:rPr>
              <a:t>above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7785">
              <a:lnSpc>
                <a:spcPts val="965"/>
              </a:lnSpc>
            </a:pPr>
            <a:fld id="{81D60167-4931-47E6-BA6A-407CBD079E47}" type="slidenum">
              <a:rPr dirty="0" spc="-50">
                <a:solidFill>
                  <a:srgbClr val="5B6071"/>
                </a:solidFill>
              </a:rPr>
              <a:t>2</a:t>
            </a:fld>
          </a:p>
        </p:txBody>
      </p:sp>
      <p:sp>
        <p:nvSpPr>
          <p:cNvPr id="30" name="object 30"/>
          <p:cNvSpPr txBox="1"/>
          <p:nvPr/>
        </p:nvSpPr>
        <p:spPr>
          <a:xfrm>
            <a:off x="8794242" y="4688635"/>
            <a:ext cx="2078355" cy="45847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dirty="0" sz="1250">
                <a:solidFill>
                  <a:srgbClr val="5B6071"/>
                </a:solidFill>
                <a:latin typeface="Calibri"/>
                <a:cs typeface="Calibri"/>
              </a:rPr>
              <a:t>The</a:t>
            </a:r>
            <a:r>
              <a:rPr dirty="0" sz="125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B6071"/>
                </a:solidFill>
                <a:latin typeface="Calibri"/>
                <a:cs typeface="Calibri"/>
              </a:rPr>
              <a:t>ultimate</a:t>
            </a:r>
            <a:r>
              <a:rPr dirty="0" sz="125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50" spc="-20">
                <a:solidFill>
                  <a:srgbClr val="5B6071"/>
                </a:solidFill>
                <a:latin typeface="Calibri"/>
                <a:cs typeface="Calibri"/>
              </a:rPr>
              <a:t>one-</a:t>
            </a:r>
            <a:r>
              <a:rPr dirty="0" sz="1250">
                <a:solidFill>
                  <a:srgbClr val="5B6071"/>
                </a:solidFill>
                <a:latin typeface="Calibri"/>
                <a:cs typeface="Calibri"/>
              </a:rPr>
              <a:t>stop</a:t>
            </a:r>
            <a:r>
              <a:rPr dirty="0" sz="1250" spc="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5B6071"/>
                </a:solidFill>
                <a:latin typeface="Calibri"/>
                <a:cs typeface="Calibri"/>
              </a:rPr>
              <a:t>shopping</a:t>
            </a:r>
            <a:endParaRPr sz="12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dirty="0" sz="1250" spc="-10">
                <a:solidFill>
                  <a:srgbClr val="5B6071"/>
                </a:solidFill>
                <a:latin typeface="Calibri"/>
                <a:cs typeface="Calibri"/>
              </a:rPr>
              <a:t>destination.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8175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36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solidFill>
                  <a:srgbClr val="FFFFFF"/>
                </a:solidFill>
              </a:rPr>
              <a:t>A</a:t>
            </a:r>
            <a:r>
              <a:rPr dirty="0" sz="3000" spc="-90">
                <a:solidFill>
                  <a:srgbClr val="FFFFFF"/>
                </a:solidFill>
              </a:rPr>
              <a:t> </a:t>
            </a:r>
            <a:r>
              <a:rPr dirty="0" sz="3000" spc="-10">
                <a:solidFill>
                  <a:srgbClr val="FFFFFF"/>
                </a:solidFill>
              </a:rPr>
              <a:t>Transparent,</a:t>
            </a:r>
            <a:r>
              <a:rPr dirty="0" sz="3000" spc="-90">
                <a:solidFill>
                  <a:srgbClr val="FFFFFF"/>
                </a:solidFill>
              </a:rPr>
              <a:t> </a:t>
            </a:r>
            <a:r>
              <a:rPr dirty="0" sz="3000">
                <a:solidFill>
                  <a:srgbClr val="FFFFFF"/>
                </a:solidFill>
              </a:rPr>
              <a:t>Fixed</a:t>
            </a:r>
            <a:r>
              <a:rPr dirty="0" sz="3000" spc="-110">
                <a:solidFill>
                  <a:srgbClr val="FFFFFF"/>
                </a:solidFill>
              </a:rPr>
              <a:t> </a:t>
            </a:r>
            <a:r>
              <a:rPr dirty="0" sz="3000" spc="-10">
                <a:solidFill>
                  <a:srgbClr val="FFFFFF"/>
                </a:solidFill>
              </a:rPr>
              <a:t>Franchise</a:t>
            </a:r>
            <a:r>
              <a:rPr dirty="0" sz="3000" spc="-95">
                <a:solidFill>
                  <a:srgbClr val="FFFFFF"/>
                </a:solidFill>
              </a:rPr>
              <a:t> </a:t>
            </a:r>
            <a:r>
              <a:rPr dirty="0" sz="3000" spc="-10">
                <a:solidFill>
                  <a:srgbClr val="FFFFFF"/>
                </a:solidFill>
              </a:rPr>
              <a:t>Investment</a:t>
            </a:r>
            <a:endParaRPr sz="3000"/>
          </a:p>
        </p:txBody>
      </p:sp>
      <p:sp>
        <p:nvSpPr>
          <p:cNvPr id="4" name="object 4"/>
          <p:cNvSpPr txBox="1"/>
          <p:nvPr/>
        </p:nvSpPr>
        <p:spPr>
          <a:xfrm>
            <a:off x="627684" y="1232738"/>
            <a:ext cx="382016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>
                <a:solidFill>
                  <a:srgbClr val="AAB4DF"/>
                </a:solidFill>
                <a:latin typeface="Calibri"/>
                <a:cs typeface="Calibri"/>
              </a:rPr>
              <a:t>One</a:t>
            </a:r>
            <a:r>
              <a:rPr dirty="0" sz="1500" spc="-6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AAB4DF"/>
                </a:solidFill>
                <a:latin typeface="Calibri"/>
                <a:cs typeface="Calibri"/>
              </a:rPr>
              <a:t>flat</a:t>
            </a:r>
            <a:r>
              <a:rPr dirty="0" sz="1500" spc="-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AAB4DF"/>
                </a:solidFill>
                <a:latin typeface="Calibri"/>
                <a:cs typeface="Calibri"/>
              </a:rPr>
              <a:t>cost</a:t>
            </a:r>
            <a:r>
              <a:rPr dirty="0" sz="1500" spc="-25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AAB4DF"/>
                </a:solidFill>
                <a:latin typeface="Calibri"/>
                <a:cs typeface="Calibri"/>
              </a:rPr>
              <a:t>across</a:t>
            </a:r>
            <a:r>
              <a:rPr dirty="0" sz="1500" spc="-7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AAB4DF"/>
                </a:solidFill>
                <a:latin typeface="Calibri"/>
                <a:cs typeface="Calibri"/>
              </a:rPr>
              <a:t>every</a:t>
            </a:r>
            <a:r>
              <a:rPr dirty="0" sz="1500" spc="-10">
                <a:solidFill>
                  <a:srgbClr val="AAB4DF"/>
                </a:solidFill>
                <a:latin typeface="Calibri"/>
                <a:cs typeface="Calibri"/>
              </a:rPr>
              <a:t> format</a:t>
            </a:r>
            <a:r>
              <a:rPr dirty="0" sz="1500" spc="-4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AAB4DF"/>
                </a:solidFill>
                <a:latin typeface="Calibri"/>
                <a:cs typeface="Calibri"/>
              </a:rPr>
              <a:t>—</a:t>
            </a:r>
            <a:r>
              <a:rPr dirty="0" sz="1500" spc="-3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AAB4DF"/>
                </a:solidFill>
                <a:latin typeface="Calibri"/>
                <a:cs typeface="Calibri"/>
              </a:rPr>
              <a:t>no</a:t>
            </a:r>
            <a:r>
              <a:rPr dirty="0" sz="1500" spc="-30">
                <a:solidFill>
                  <a:srgbClr val="AAB4D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AAB4DF"/>
                </a:solidFill>
                <a:latin typeface="Calibri"/>
                <a:cs typeface="Calibri"/>
              </a:rPr>
              <a:t>surprises.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31519" y="2286000"/>
            <a:ext cx="5120640" cy="2926080"/>
            <a:chOff x="731519" y="2286000"/>
            <a:chExt cx="5120640" cy="2926080"/>
          </a:xfrm>
        </p:grpSpPr>
        <p:sp>
          <p:nvSpPr>
            <p:cNvPr id="6" name="object 6"/>
            <p:cNvSpPr/>
            <p:nvPr/>
          </p:nvSpPr>
          <p:spPr>
            <a:xfrm>
              <a:off x="731519" y="2286000"/>
              <a:ext cx="5120640" cy="2926080"/>
            </a:xfrm>
            <a:custGeom>
              <a:avLst/>
              <a:gdLst/>
              <a:ahLst/>
              <a:cxnLst/>
              <a:rect l="l" t="t" r="r" b="b"/>
              <a:pathLst>
                <a:path w="5120640" h="2926079">
                  <a:moveTo>
                    <a:pt x="4992624" y="0"/>
                  </a:moveTo>
                  <a:lnTo>
                    <a:pt x="128016" y="0"/>
                  </a:lnTo>
                  <a:lnTo>
                    <a:pt x="78186" y="10054"/>
                  </a:lnTo>
                  <a:lnTo>
                    <a:pt x="37495" y="37480"/>
                  </a:lnTo>
                  <a:lnTo>
                    <a:pt x="10060" y="78170"/>
                  </a:lnTo>
                  <a:lnTo>
                    <a:pt x="0" y="128015"/>
                  </a:lnTo>
                  <a:lnTo>
                    <a:pt x="0" y="2798064"/>
                  </a:lnTo>
                  <a:lnTo>
                    <a:pt x="10060" y="2847909"/>
                  </a:lnTo>
                  <a:lnTo>
                    <a:pt x="37495" y="2888599"/>
                  </a:lnTo>
                  <a:lnTo>
                    <a:pt x="78186" y="2916025"/>
                  </a:lnTo>
                  <a:lnTo>
                    <a:pt x="128016" y="2926080"/>
                  </a:lnTo>
                  <a:lnTo>
                    <a:pt x="4992624" y="2926080"/>
                  </a:lnTo>
                  <a:lnTo>
                    <a:pt x="5042469" y="2916025"/>
                  </a:lnTo>
                  <a:lnTo>
                    <a:pt x="5083159" y="2888599"/>
                  </a:lnTo>
                  <a:lnTo>
                    <a:pt x="5110585" y="2847909"/>
                  </a:lnTo>
                  <a:lnTo>
                    <a:pt x="5120640" y="2798064"/>
                  </a:lnTo>
                  <a:lnTo>
                    <a:pt x="5120640" y="128015"/>
                  </a:lnTo>
                  <a:lnTo>
                    <a:pt x="5110585" y="78170"/>
                  </a:lnTo>
                  <a:lnTo>
                    <a:pt x="5083159" y="37480"/>
                  </a:lnTo>
                  <a:lnTo>
                    <a:pt x="5042469" y="10054"/>
                  </a:lnTo>
                  <a:lnTo>
                    <a:pt x="4992624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5391" y="2551226"/>
              <a:ext cx="1063320" cy="106332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834640" y="260604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400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rupee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63240" y="2834640"/>
              <a:ext cx="457200" cy="4572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542414" y="3704900"/>
            <a:ext cx="3495040" cy="1298575"/>
          </a:xfrm>
          <a:prstGeom prst="rect">
            <a:avLst/>
          </a:prstGeom>
        </p:spPr>
        <p:txBody>
          <a:bodyPr wrap="square" lIns="0" tIns="9271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730"/>
              </a:spcBef>
            </a:pPr>
            <a:r>
              <a:rPr dirty="0" sz="1600" b="1">
                <a:solidFill>
                  <a:srgbClr val="FFFFFF"/>
                </a:solidFill>
                <a:latin typeface="Calibri"/>
                <a:cs typeface="Calibri"/>
              </a:rPr>
              <a:t>Franchise</a:t>
            </a:r>
            <a:r>
              <a:rPr dirty="0" sz="16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25" b="1">
                <a:solidFill>
                  <a:srgbClr val="FFFFFF"/>
                </a:solidFill>
                <a:latin typeface="Calibri"/>
                <a:cs typeface="Calibri"/>
              </a:rPr>
              <a:t>Fee</a:t>
            </a:r>
            <a:endParaRPr sz="1600">
              <a:latin typeface="Calibri"/>
              <a:cs typeface="Calibri"/>
            </a:endParaRPr>
          </a:p>
          <a:p>
            <a:pPr algn="ctr" marL="1905">
              <a:lnSpc>
                <a:spcPct val="100000"/>
              </a:lnSpc>
              <a:spcBef>
                <a:spcPts val="1095"/>
              </a:spcBef>
            </a:pPr>
            <a:r>
              <a:rPr dirty="0" sz="2800" b="1">
                <a:solidFill>
                  <a:srgbClr val="F5B889"/>
                </a:solidFill>
                <a:latin typeface="Cambria"/>
                <a:cs typeface="Cambria"/>
              </a:rPr>
              <a:t>₹1,50,000</a:t>
            </a:r>
            <a:r>
              <a:rPr dirty="0" sz="2800" spc="-15" b="1">
                <a:solidFill>
                  <a:srgbClr val="F5B889"/>
                </a:solidFill>
                <a:latin typeface="Cambria"/>
                <a:cs typeface="Cambria"/>
              </a:rPr>
              <a:t> </a:t>
            </a:r>
            <a:r>
              <a:rPr dirty="0" sz="2800" b="1">
                <a:solidFill>
                  <a:srgbClr val="F5B889"/>
                </a:solidFill>
                <a:latin typeface="Cambria"/>
                <a:cs typeface="Cambria"/>
              </a:rPr>
              <a:t>+</a:t>
            </a:r>
            <a:r>
              <a:rPr dirty="0" sz="2800" spc="-20" b="1">
                <a:solidFill>
                  <a:srgbClr val="F5B889"/>
                </a:solidFill>
                <a:latin typeface="Cambria"/>
                <a:cs typeface="Cambria"/>
              </a:rPr>
              <a:t> </a:t>
            </a:r>
            <a:r>
              <a:rPr dirty="0" sz="2800" spc="-25" b="1">
                <a:solidFill>
                  <a:srgbClr val="F5B889"/>
                </a:solidFill>
                <a:latin typeface="Cambria"/>
                <a:cs typeface="Cambria"/>
              </a:rPr>
              <a:t>GST</a:t>
            </a:r>
            <a:endParaRPr sz="28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695"/>
              </a:spcBef>
            </a:pPr>
            <a:r>
              <a:rPr dirty="0" sz="1100" spc="-10">
                <a:solidFill>
                  <a:srgbClr val="C6CEEB"/>
                </a:solidFill>
                <a:latin typeface="Calibri"/>
                <a:cs typeface="Calibri"/>
              </a:rPr>
              <a:t>One-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time</a:t>
            </a:r>
            <a:r>
              <a:rPr dirty="0" sz="1100" spc="-40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fee to</a:t>
            </a:r>
            <a:r>
              <a:rPr dirty="0" sz="1100" spc="-25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join</a:t>
            </a:r>
            <a:r>
              <a:rPr dirty="0" sz="1100" spc="-25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the</a:t>
            </a:r>
            <a:r>
              <a:rPr dirty="0" sz="1100" spc="-20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Metro</a:t>
            </a:r>
            <a:r>
              <a:rPr dirty="0" sz="1100" spc="-5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Super</a:t>
            </a:r>
            <a:r>
              <a:rPr dirty="0" sz="1100" spc="-20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Market</a:t>
            </a:r>
            <a:r>
              <a:rPr dirty="0" sz="1100" spc="-5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brand</a:t>
            </a:r>
            <a:r>
              <a:rPr dirty="0" sz="1100" spc="-25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C6CEEB"/>
                </a:solidFill>
                <a:latin typeface="Calibri"/>
                <a:cs typeface="Calibri"/>
              </a:rPr>
              <a:t>network.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309359" y="2286000"/>
            <a:ext cx="5120640" cy="2926080"/>
            <a:chOff x="6309359" y="2286000"/>
            <a:chExt cx="5120640" cy="2926080"/>
          </a:xfrm>
        </p:grpSpPr>
        <p:sp>
          <p:nvSpPr>
            <p:cNvPr id="12" name="object 12"/>
            <p:cNvSpPr/>
            <p:nvPr/>
          </p:nvSpPr>
          <p:spPr>
            <a:xfrm>
              <a:off x="6309359" y="2286000"/>
              <a:ext cx="5120640" cy="2926080"/>
            </a:xfrm>
            <a:custGeom>
              <a:avLst/>
              <a:gdLst/>
              <a:ahLst/>
              <a:cxnLst/>
              <a:rect l="l" t="t" r="r" b="b"/>
              <a:pathLst>
                <a:path w="5120640" h="2926079">
                  <a:moveTo>
                    <a:pt x="4992623" y="0"/>
                  </a:moveTo>
                  <a:lnTo>
                    <a:pt x="128015" y="0"/>
                  </a:lnTo>
                  <a:lnTo>
                    <a:pt x="78170" y="10054"/>
                  </a:lnTo>
                  <a:lnTo>
                    <a:pt x="37480" y="37480"/>
                  </a:lnTo>
                  <a:lnTo>
                    <a:pt x="10054" y="78170"/>
                  </a:lnTo>
                  <a:lnTo>
                    <a:pt x="0" y="128015"/>
                  </a:lnTo>
                  <a:lnTo>
                    <a:pt x="0" y="2798064"/>
                  </a:lnTo>
                  <a:lnTo>
                    <a:pt x="10054" y="2847909"/>
                  </a:lnTo>
                  <a:lnTo>
                    <a:pt x="37480" y="2888599"/>
                  </a:lnTo>
                  <a:lnTo>
                    <a:pt x="78170" y="2916025"/>
                  </a:lnTo>
                  <a:lnTo>
                    <a:pt x="128015" y="2926080"/>
                  </a:lnTo>
                  <a:lnTo>
                    <a:pt x="4992623" y="2926080"/>
                  </a:lnTo>
                  <a:lnTo>
                    <a:pt x="5042469" y="2916025"/>
                  </a:lnTo>
                  <a:lnTo>
                    <a:pt x="5083159" y="2888599"/>
                  </a:lnTo>
                  <a:lnTo>
                    <a:pt x="5110585" y="2847909"/>
                  </a:lnTo>
                  <a:lnTo>
                    <a:pt x="5120640" y="2798064"/>
                  </a:lnTo>
                  <a:lnTo>
                    <a:pt x="5120640" y="128015"/>
                  </a:lnTo>
                  <a:lnTo>
                    <a:pt x="5110585" y="78170"/>
                  </a:lnTo>
                  <a:lnTo>
                    <a:pt x="5083159" y="37480"/>
                  </a:lnTo>
                  <a:lnTo>
                    <a:pt x="5042469" y="10054"/>
                  </a:lnTo>
                  <a:lnTo>
                    <a:pt x="4992623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33231" y="2551226"/>
              <a:ext cx="1063320" cy="106332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412479" y="260604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400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E870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rupee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1079" y="2834640"/>
              <a:ext cx="457200" cy="45720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414386" y="3704900"/>
            <a:ext cx="2912110" cy="1298575"/>
          </a:xfrm>
          <a:prstGeom prst="rect">
            <a:avLst/>
          </a:prstGeom>
        </p:spPr>
        <p:txBody>
          <a:bodyPr wrap="square" lIns="0" tIns="927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30"/>
              </a:spcBef>
            </a:pPr>
            <a:r>
              <a:rPr dirty="0" sz="1600" spc="-10" b="1">
                <a:solidFill>
                  <a:srgbClr val="FFFFFF"/>
                </a:solidFill>
                <a:latin typeface="Calibri"/>
                <a:cs typeface="Calibri"/>
              </a:rPr>
              <a:t>Software</a:t>
            </a:r>
            <a:r>
              <a:rPr dirty="0" sz="16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1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FFFFFF"/>
                </a:solidFill>
                <a:latin typeface="Calibri"/>
                <a:cs typeface="Calibri"/>
              </a:rPr>
              <a:t>Technology</a:t>
            </a:r>
            <a:r>
              <a:rPr dirty="0" sz="16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20" b="1">
                <a:solidFill>
                  <a:srgbClr val="FFFFFF"/>
                </a:solidFill>
                <a:latin typeface="Calibri"/>
                <a:cs typeface="Calibri"/>
              </a:rPr>
              <a:t>Setup</a:t>
            </a:r>
            <a:endParaRPr sz="1600">
              <a:latin typeface="Calibri"/>
              <a:cs typeface="Calibri"/>
            </a:endParaRPr>
          </a:p>
          <a:p>
            <a:pPr algn="ctr" marL="5080">
              <a:lnSpc>
                <a:spcPct val="100000"/>
              </a:lnSpc>
              <a:spcBef>
                <a:spcPts val="1095"/>
              </a:spcBef>
            </a:pPr>
            <a:r>
              <a:rPr dirty="0" sz="2800" b="1">
                <a:solidFill>
                  <a:srgbClr val="F5B889"/>
                </a:solidFill>
                <a:latin typeface="Cambria"/>
                <a:cs typeface="Cambria"/>
              </a:rPr>
              <a:t>₹50,000</a:t>
            </a:r>
            <a:r>
              <a:rPr dirty="0" sz="2800" spc="10" b="1">
                <a:solidFill>
                  <a:srgbClr val="F5B889"/>
                </a:solidFill>
                <a:latin typeface="Cambria"/>
                <a:cs typeface="Cambria"/>
              </a:rPr>
              <a:t> </a:t>
            </a:r>
            <a:r>
              <a:rPr dirty="0" sz="2800" b="1">
                <a:solidFill>
                  <a:srgbClr val="F5B889"/>
                </a:solidFill>
                <a:latin typeface="Cambria"/>
                <a:cs typeface="Cambria"/>
              </a:rPr>
              <a:t>+</a:t>
            </a:r>
            <a:r>
              <a:rPr dirty="0" sz="2800" spc="-25" b="1">
                <a:solidFill>
                  <a:srgbClr val="F5B889"/>
                </a:solidFill>
                <a:latin typeface="Cambria"/>
                <a:cs typeface="Cambria"/>
              </a:rPr>
              <a:t> GST</a:t>
            </a:r>
            <a:endParaRPr sz="28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1695"/>
              </a:spcBef>
            </a:pP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POS</a:t>
            </a:r>
            <a:r>
              <a:rPr dirty="0" sz="1100" spc="-25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billing,</a:t>
            </a:r>
            <a:r>
              <a:rPr dirty="0" sz="1100" spc="-70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inventory,</a:t>
            </a:r>
            <a:r>
              <a:rPr dirty="0" sz="1100" spc="-20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and</a:t>
            </a:r>
            <a:r>
              <a:rPr dirty="0" sz="1100" spc="-20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digital</a:t>
            </a:r>
            <a:r>
              <a:rPr dirty="0" sz="1100" spc="-50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C6CEEB"/>
                </a:solidFill>
                <a:latin typeface="Calibri"/>
                <a:cs typeface="Calibri"/>
              </a:rPr>
              <a:t>operations</a:t>
            </a:r>
            <a:r>
              <a:rPr dirty="0" sz="1100" spc="-40">
                <a:solidFill>
                  <a:srgbClr val="C6CEEB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C6CEEB"/>
                </a:solidFill>
                <a:latin typeface="Calibri"/>
                <a:cs typeface="Calibri"/>
              </a:rPr>
              <a:t>setup.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/>
              <a:t>METRO</a:t>
            </a:r>
            <a:r>
              <a:rPr dirty="0" spc="150"/>
              <a:t> </a:t>
            </a:r>
            <a:r>
              <a:rPr dirty="0" spc="80"/>
              <a:t>SUPER</a:t>
            </a:r>
            <a:r>
              <a:rPr dirty="0" spc="195"/>
              <a:t> </a:t>
            </a:r>
            <a:r>
              <a:rPr dirty="0" spc="75"/>
              <a:t>MARKET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1545061" y="6616700"/>
            <a:ext cx="84455" cy="1416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z="900" spc="-50">
                <a:solidFill>
                  <a:srgbClr val="AAB4DF"/>
                </a:solidFill>
                <a:latin typeface="Calibri"/>
                <a:cs typeface="Calibri"/>
              </a:rPr>
              <a:t>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57322" y="5744971"/>
            <a:ext cx="6244590" cy="201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Applicable</a:t>
            </a:r>
            <a:r>
              <a:rPr dirty="0" sz="1150" spc="-70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across</a:t>
            </a:r>
            <a:r>
              <a:rPr dirty="0" sz="1150" spc="-2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Mini</a:t>
            </a:r>
            <a:r>
              <a:rPr dirty="0" sz="1150" spc="-30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Mart,</a:t>
            </a:r>
            <a:r>
              <a:rPr dirty="0" sz="1150" spc="1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Super</a:t>
            </a:r>
            <a:r>
              <a:rPr dirty="0" sz="1150" spc="-3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Mart,</a:t>
            </a:r>
            <a:r>
              <a:rPr dirty="0" sz="1150" spc="-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and</a:t>
            </a:r>
            <a:r>
              <a:rPr dirty="0" sz="1150" spc="-20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Hyper</a:t>
            </a:r>
            <a:r>
              <a:rPr dirty="0" sz="1150" spc="-1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Mart</a:t>
            </a:r>
            <a:r>
              <a:rPr dirty="0" sz="1150" spc="-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formats.</a:t>
            </a:r>
            <a:r>
              <a:rPr dirty="0" sz="1150" spc="-30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GST</a:t>
            </a:r>
            <a:r>
              <a:rPr dirty="0" sz="1150" spc="1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applicable</a:t>
            </a:r>
            <a:r>
              <a:rPr dirty="0" sz="1150" spc="-9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as per</a:t>
            </a:r>
            <a:r>
              <a:rPr dirty="0" sz="1150" spc="-20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8E96C4"/>
                </a:solidFill>
                <a:latin typeface="Calibri"/>
                <a:cs typeface="Calibri"/>
              </a:rPr>
              <a:t>prevailing</a:t>
            </a:r>
            <a:r>
              <a:rPr dirty="0" sz="1150" spc="-45" i="1">
                <a:solidFill>
                  <a:srgbClr val="8E96C4"/>
                </a:solidFill>
                <a:latin typeface="Calibri"/>
                <a:cs typeface="Calibri"/>
              </a:rPr>
              <a:t> </a:t>
            </a:r>
            <a:r>
              <a:rPr dirty="0" sz="1150" spc="-10" i="1">
                <a:solidFill>
                  <a:srgbClr val="8E96C4"/>
                </a:solidFill>
                <a:latin typeface="Calibri"/>
                <a:cs typeface="Calibri"/>
              </a:rPr>
              <a:t>rates.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F7F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65"/>
              <a:t>Your</a:t>
            </a:r>
            <a:r>
              <a:rPr dirty="0" spc="-110"/>
              <a:t> </a:t>
            </a:r>
            <a:r>
              <a:rPr dirty="0" spc="-10"/>
              <a:t>Store,</a:t>
            </a:r>
            <a:r>
              <a:rPr dirty="0" spc="-135"/>
              <a:t> </a:t>
            </a:r>
            <a:r>
              <a:rPr dirty="0" spc="-10"/>
              <a:t>Reimagined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7684" y="1187322"/>
            <a:ext cx="790702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From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cluttered,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unorganised</a:t>
            </a:r>
            <a:r>
              <a:rPr dirty="0" sz="15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kirana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shelf</a:t>
            </a:r>
            <a:r>
              <a:rPr dirty="0" sz="15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to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bright,</a:t>
            </a:r>
            <a:r>
              <a:rPr dirty="0" sz="15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categorized,</a:t>
            </a:r>
            <a:r>
              <a:rPr dirty="0" sz="15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branded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Metro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Super</a:t>
            </a:r>
            <a:r>
              <a:rPr dirty="0" sz="15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Market</a:t>
            </a:r>
            <a:r>
              <a:rPr dirty="0" sz="1500" spc="-6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aisle.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37714" y="1915414"/>
            <a:ext cx="19729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AF001F"/>
                </a:solidFill>
                <a:latin typeface="Calibri"/>
                <a:cs typeface="Calibri"/>
              </a:rPr>
              <a:t>BEFORE</a:t>
            </a:r>
            <a:r>
              <a:rPr dirty="0" sz="1200" spc="-25" b="1">
                <a:solidFill>
                  <a:srgbClr val="AF001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AF001F"/>
                </a:solidFill>
                <a:latin typeface="Calibri"/>
                <a:cs typeface="Calibri"/>
              </a:rPr>
              <a:t>—</a:t>
            </a:r>
            <a:r>
              <a:rPr dirty="0" sz="1200" spc="-20" b="1">
                <a:solidFill>
                  <a:srgbClr val="AF001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AF001F"/>
                </a:solidFill>
                <a:latin typeface="Calibri"/>
                <a:cs typeface="Calibri"/>
              </a:rPr>
              <a:t>Typical</a:t>
            </a:r>
            <a:r>
              <a:rPr dirty="0" sz="1200" spc="-45" b="1">
                <a:solidFill>
                  <a:srgbClr val="AF001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AF001F"/>
                </a:solidFill>
                <a:latin typeface="Calibri"/>
                <a:cs typeface="Calibri"/>
              </a:rPr>
              <a:t>Kirana</a:t>
            </a:r>
            <a:r>
              <a:rPr dirty="0" sz="1200" spc="-35" b="1">
                <a:solidFill>
                  <a:srgbClr val="AF001F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AF001F"/>
                </a:solidFill>
                <a:latin typeface="Calibri"/>
                <a:cs typeface="Calibri"/>
              </a:rPr>
              <a:t>Store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 descr="unorganised kirana store shelf"/>
          <p:cNvGrpSpPr/>
          <p:nvPr/>
        </p:nvGrpSpPr>
        <p:grpSpPr>
          <a:xfrm>
            <a:off x="1188719" y="2249423"/>
            <a:ext cx="3670300" cy="2453640"/>
            <a:chOff x="1188719" y="2249423"/>
            <a:chExt cx="3670300" cy="2453640"/>
          </a:xfrm>
        </p:grpSpPr>
        <p:pic>
          <p:nvPicPr>
            <p:cNvPr id="7" name="object 7" descr="unorganised kirana store shelf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0911" y="2261615"/>
              <a:ext cx="3645408" cy="242925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94815" y="2255519"/>
              <a:ext cx="3658235" cy="2441575"/>
            </a:xfrm>
            <a:custGeom>
              <a:avLst/>
              <a:gdLst/>
              <a:ahLst/>
              <a:cxnLst/>
              <a:rect l="l" t="t" r="r" b="b"/>
              <a:pathLst>
                <a:path w="3658235" h="2441575">
                  <a:moveTo>
                    <a:pt x="102997" y="0"/>
                  </a:moveTo>
                  <a:lnTo>
                    <a:pt x="3554857" y="0"/>
                  </a:lnTo>
                  <a:lnTo>
                    <a:pt x="3575177" y="2031"/>
                  </a:lnTo>
                  <a:lnTo>
                    <a:pt x="3612388" y="17652"/>
                  </a:lnTo>
                  <a:lnTo>
                    <a:pt x="3640201" y="45465"/>
                  </a:lnTo>
                  <a:lnTo>
                    <a:pt x="3655822" y="82676"/>
                  </a:lnTo>
                  <a:lnTo>
                    <a:pt x="3657854" y="102996"/>
                  </a:lnTo>
                  <a:lnTo>
                    <a:pt x="3657854" y="2338831"/>
                  </a:lnTo>
                  <a:lnTo>
                    <a:pt x="3649853" y="2378582"/>
                  </a:lnTo>
                  <a:lnTo>
                    <a:pt x="3627501" y="2411603"/>
                  </a:lnTo>
                  <a:lnTo>
                    <a:pt x="3594608" y="2433447"/>
                  </a:lnTo>
                  <a:lnTo>
                    <a:pt x="3554857" y="2441447"/>
                  </a:lnTo>
                  <a:lnTo>
                    <a:pt x="102997" y="2441447"/>
                  </a:lnTo>
                  <a:lnTo>
                    <a:pt x="63246" y="2433447"/>
                  </a:lnTo>
                  <a:lnTo>
                    <a:pt x="30378" y="2411603"/>
                  </a:lnTo>
                  <a:lnTo>
                    <a:pt x="7988" y="2378582"/>
                  </a:lnTo>
                  <a:lnTo>
                    <a:pt x="0" y="2338831"/>
                  </a:lnTo>
                  <a:lnTo>
                    <a:pt x="0" y="102996"/>
                  </a:lnTo>
                  <a:lnTo>
                    <a:pt x="7988" y="63245"/>
                  </a:lnTo>
                  <a:lnTo>
                    <a:pt x="30340" y="30352"/>
                  </a:lnTo>
                  <a:lnTo>
                    <a:pt x="63246" y="8000"/>
                  </a:lnTo>
                  <a:lnTo>
                    <a:pt x="102997" y="0"/>
                  </a:lnTo>
                  <a:close/>
                </a:path>
              </a:pathLst>
            </a:custGeom>
            <a:ln w="12192">
              <a:solidFill>
                <a:srgbClr val="DADFE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7578090" y="1915414"/>
            <a:ext cx="19278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1E8E3D"/>
                </a:solidFill>
                <a:latin typeface="Calibri"/>
                <a:cs typeface="Calibri"/>
              </a:rPr>
              <a:t>AFTER</a:t>
            </a:r>
            <a:r>
              <a:rPr dirty="0" sz="1200" spc="-20" b="1">
                <a:solidFill>
                  <a:srgbClr val="1E8E3D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1E8E3D"/>
                </a:solidFill>
                <a:latin typeface="Calibri"/>
                <a:cs typeface="Calibri"/>
              </a:rPr>
              <a:t>—</a:t>
            </a:r>
            <a:r>
              <a:rPr dirty="0" sz="1200" spc="-20" b="1">
                <a:solidFill>
                  <a:srgbClr val="1E8E3D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1E8E3D"/>
                </a:solidFill>
                <a:latin typeface="Calibri"/>
                <a:cs typeface="Calibri"/>
              </a:rPr>
              <a:t>Metro</a:t>
            </a:r>
            <a:r>
              <a:rPr dirty="0" sz="1200" spc="-30" b="1">
                <a:solidFill>
                  <a:srgbClr val="1E8E3D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1E8E3D"/>
                </a:solidFill>
                <a:latin typeface="Calibri"/>
                <a:cs typeface="Calibri"/>
              </a:rPr>
              <a:t>Super</a:t>
            </a:r>
            <a:r>
              <a:rPr dirty="0" sz="1200" spc="-30" b="1">
                <a:solidFill>
                  <a:srgbClr val="1E8E3D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1E8E3D"/>
                </a:solidFill>
                <a:latin typeface="Calibri"/>
                <a:cs typeface="Calibri"/>
              </a:rPr>
              <a:t>Market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 descr="organized Metro Super Market shelf"/>
          <p:cNvGrpSpPr/>
          <p:nvPr/>
        </p:nvGrpSpPr>
        <p:grpSpPr>
          <a:xfrm>
            <a:off x="6644640" y="2298192"/>
            <a:ext cx="3496310" cy="2341245"/>
            <a:chOff x="6644640" y="2298192"/>
            <a:chExt cx="3496310" cy="2341245"/>
          </a:xfrm>
        </p:grpSpPr>
        <p:pic>
          <p:nvPicPr>
            <p:cNvPr id="11" name="object 11" descr="organized Metro Super Market shelf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6832" y="2310384"/>
              <a:ext cx="3471672" cy="231647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650736" y="2304288"/>
              <a:ext cx="3484245" cy="2329180"/>
            </a:xfrm>
            <a:custGeom>
              <a:avLst/>
              <a:gdLst/>
              <a:ahLst/>
              <a:cxnLst/>
              <a:rect l="l" t="t" r="r" b="b"/>
              <a:pathLst>
                <a:path w="3484245" h="2329179">
                  <a:moveTo>
                    <a:pt x="98679" y="0"/>
                  </a:moveTo>
                  <a:lnTo>
                    <a:pt x="3385820" y="0"/>
                  </a:lnTo>
                  <a:lnTo>
                    <a:pt x="3405378" y="2032"/>
                  </a:lnTo>
                  <a:lnTo>
                    <a:pt x="3440557" y="16890"/>
                  </a:lnTo>
                  <a:lnTo>
                    <a:pt x="3476498" y="60451"/>
                  </a:lnTo>
                  <a:lnTo>
                    <a:pt x="3483991" y="98678"/>
                  </a:lnTo>
                  <a:lnTo>
                    <a:pt x="3483991" y="2230501"/>
                  </a:lnTo>
                  <a:lnTo>
                    <a:pt x="3476498" y="2268728"/>
                  </a:lnTo>
                  <a:lnTo>
                    <a:pt x="3440430" y="2311908"/>
                  </a:lnTo>
                  <a:lnTo>
                    <a:pt x="3385820" y="2328799"/>
                  </a:lnTo>
                  <a:lnTo>
                    <a:pt x="98679" y="2328799"/>
                  </a:lnTo>
                  <a:lnTo>
                    <a:pt x="60452" y="2321179"/>
                  </a:lnTo>
                  <a:lnTo>
                    <a:pt x="16891" y="2285238"/>
                  </a:lnTo>
                  <a:lnTo>
                    <a:pt x="2032" y="2250059"/>
                  </a:lnTo>
                  <a:lnTo>
                    <a:pt x="0" y="2230501"/>
                  </a:lnTo>
                  <a:lnTo>
                    <a:pt x="0" y="98678"/>
                  </a:lnTo>
                  <a:lnTo>
                    <a:pt x="7620" y="60451"/>
                  </a:lnTo>
                  <a:lnTo>
                    <a:pt x="43434" y="16890"/>
                  </a:lnTo>
                  <a:lnTo>
                    <a:pt x="79121" y="2032"/>
                  </a:lnTo>
                  <a:lnTo>
                    <a:pt x="98679" y="0"/>
                  </a:lnTo>
                  <a:close/>
                </a:path>
              </a:pathLst>
            </a:custGeom>
            <a:ln w="12192">
              <a:solidFill>
                <a:srgbClr val="DADFE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/>
          <p:nvPr/>
        </p:nvSpPr>
        <p:spPr>
          <a:xfrm>
            <a:off x="5489447" y="3182111"/>
            <a:ext cx="749935" cy="399415"/>
          </a:xfrm>
          <a:custGeom>
            <a:avLst/>
            <a:gdLst/>
            <a:ahLst/>
            <a:cxnLst/>
            <a:rect l="l" t="t" r="r" b="b"/>
            <a:pathLst>
              <a:path w="749935" h="399414">
                <a:moveTo>
                  <a:pt x="550163" y="0"/>
                </a:moveTo>
                <a:lnTo>
                  <a:pt x="550163" y="99822"/>
                </a:lnTo>
                <a:lnTo>
                  <a:pt x="0" y="99822"/>
                </a:lnTo>
                <a:lnTo>
                  <a:pt x="0" y="299465"/>
                </a:lnTo>
                <a:lnTo>
                  <a:pt x="550163" y="299465"/>
                </a:lnTo>
                <a:lnTo>
                  <a:pt x="550163" y="399288"/>
                </a:lnTo>
                <a:lnTo>
                  <a:pt x="749807" y="199643"/>
                </a:lnTo>
                <a:lnTo>
                  <a:pt x="550163" y="0"/>
                </a:lnTo>
                <a:close/>
              </a:path>
            </a:pathLst>
          </a:custGeom>
          <a:solidFill>
            <a:srgbClr val="0E2A8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/>
          <p:cNvGrpSpPr/>
          <p:nvPr/>
        </p:nvGrpSpPr>
        <p:grpSpPr>
          <a:xfrm>
            <a:off x="1274063" y="5251703"/>
            <a:ext cx="3030220" cy="789940"/>
            <a:chOff x="1274063" y="5251703"/>
            <a:chExt cx="3030220" cy="789940"/>
          </a:xfrm>
        </p:grpSpPr>
        <p:sp>
          <p:nvSpPr>
            <p:cNvPr id="15" name="object 15"/>
            <p:cNvSpPr/>
            <p:nvPr/>
          </p:nvSpPr>
          <p:spPr>
            <a:xfrm>
              <a:off x="1280159" y="5257799"/>
              <a:ext cx="3017520" cy="777240"/>
            </a:xfrm>
            <a:custGeom>
              <a:avLst/>
              <a:gdLst/>
              <a:ahLst/>
              <a:cxnLst/>
              <a:rect l="l" t="t" r="r" b="b"/>
              <a:pathLst>
                <a:path w="3017520" h="777239">
                  <a:moveTo>
                    <a:pt x="2633472" y="0"/>
                  </a:moveTo>
                  <a:lnTo>
                    <a:pt x="384047" y="0"/>
                  </a:lnTo>
                  <a:lnTo>
                    <a:pt x="335876" y="2992"/>
                  </a:lnTo>
                  <a:lnTo>
                    <a:pt x="289489" y="11730"/>
                  </a:lnTo>
                  <a:lnTo>
                    <a:pt x="245248" y="25852"/>
                  </a:lnTo>
                  <a:lnTo>
                    <a:pt x="203511" y="44999"/>
                  </a:lnTo>
                  <a:lnTo>
                    <a:pt x="164639" y="68812"/>
                  </a:lnTo>
                  <a:lnTo>
                    <a:pt x="128991" y="96929"/>
                  </a:lnTo>
                  <a:lnTo>
                    <a:pt x="96929" y="128991"/>
                  </a:lnTo>
                  <a:lnTo>
                    <a:pt x="68812" y="164639"/>
                  </a:lnTo>
                  <a:lnTo>
                    <a:pt x="44999" y="203511"/>
                  </a:lnTo>
                  <a:lnTo>
                    <a:pt x="25852" y="245248"/>
                  </a:lnTo>
                  <a:lnTo>
                    <a:pt x="11730" y="289489"/>
                  </a:lnTo>
                  <a:lnTo>
                    <a:pt x="2992" y="335876"/>
                  </a:lnTo>
                  <a:lnTo>
                    <a:pt x="0" y="384047"/>
                  </a:lnTo>
                  <a:lnTo>
                    <a:pt x="0" y="393191"/>
                  </a:lnTo>
                  <a:lnTo>
                    <a:pt x="2992" y="441365"/>
                  </a:lnTo>
                  <a:lnTo>
                    <a:pt x="11730" y="487754"/>
                  </a:lnTo>
                  <a:lnTo>
                    <a:pt x="25852" y="531997"/>
                  </a:lnTo>
                  <a:lnTo>
                    <a:pt x="44999" y="573734"/>
                  </a:lnTo>
                  <a:lnTo>
                    <a:pt x="68812" y="612606"/>
                  </a:lnTo>
                  <a:lnTo>
                    <a:pt x="96929" y="648253"/>
                  </a:lnTo>
                  <a:lnTo>
                    <a:pt x="128991" y="680314"/>
                  </a:lnTo>
                  <a:lnTo>
                    <a:pt x="164639" y="708431"/>
                  </a:lnTo>
                  <a:lnTo>
                    <a:pt x="203511" y="732242"/>
                  </a:lnTo>
                  <a:lnTo>
                    <a:pt x="245248" y="751389"/>
                  </a:lnTo>
                  <a:lnTo>
                    <a:pt x="289489" y="765510"/>
                  </a:lnTo>
                  <a:lnTo>
                    <a:pt x="335876" y="774247"/>
                  </a:lnTo>
                  <a:lnTo>
                    <a:pt x="384047" y="777240"/>
                  </a:lnTo>
                  <a:lnTo>
                    <a:pt x="2633472" y="777240"/>
                  </a:lnTo>
                  <a:lnTo>
                    <a:pt x="2681643" y="774247"/>
                  </a:lnTo>
                  <a:lnTo>
                    <a:pt x="2728030" y="765510"/>
                  </a:lnTo>
                  <a:lnTo>
                    <a:pt x="2772271" y="751389"/>
                  </a:lnTo>
                  <a:lnTo>
                    <a:pt x="2814008" y="732242"/>
                  </a:lnTo>
                  <a:lnTo>
                    <a:pt x="2852880" y="708431"/>
                  </a:lnTo>
                  <a:lnTo>
                    <a:pt x="2888528" y="680314"/>
                  </a:lnTo>
                  <a:lnTo>
                    <a:pt x="2920590" y="648253"/>
                  </a:lnTo>
                  <a:lnTo>
                    <a:pt x="2948707" y="612606"/>
                  </a:lnTo>
                  <a:lnTo>
                    <a:pt x="2972520" y="573734"/>
                  </a:lnTo>
                  <a:lnTo>
                    <a:pt x="2991667" y="531997"/>
                  </a:lnTo>
                  <a:lnTo>
                    <a:pt x="3005789" y="487754"/>
                  </a:lnTo>
                  <a:lnTo>
                    <a:pt x="3014527" y="441365"/>
                  </a:lnTo>
                  <a:lnTo>
                    <a:pt x="3017519" y="393191"/>
                  </a:lnTo>
                  <a:lnTo>
                    <a:pt x="3017519" y="384047"/>
                  </a:lnTo>
                  <a:lnTo>
                    <a:pt x="3014527" y="335876"/>
                  </a:lnTo>
                  <a:lnTo>
                    <a:pt x="3005789" y="289489"/>
                  </a:lnTo>
                  <a:lnTo>
                    <a:pt x="2991667" y="245248"/>
                  </a:lnTo>
                  <a:lnTo>
                    <a:pt x="2972520" y="203511"/>
                  </a:lnTo>
                  <a:lnTo>
                    <a:pt x="2948707" y="164639"/>
                  </a:lnTo>
                  <a:lnTo>
                    <a:pt x="2920590" y="128991"/>
                  </a:lnTo>
                  <a:lnTo>
                    <a:pt x="2888528" y="96929"/>
                  </a:lnTo>
                  <a:lnTo>
                    <a:pt x="2852880" y="68812"/>
                  </a:lnTo>
                  <a:lnTo>
                    <a:pt x="2814008" y="44999"/>
                  </a:lnTo>
                  <a:lnTo>
                    <a:pt x="2772271" y="25852"/>
                  </a:lnTo>
                  <a:lnTo>
                    <a:pt x="2728030" y="11730"/>
                  </a:lnTo>
                  <a:lnTo>
                    <a:pt x="2681643" y="2992"/>
                  </a:lnTo>
                  <a:lnTo>
                    <a:pt x="26334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280159" y="5257799"/>
              <a:ext cx="3017520" cy="777240"/>
            </a:xfrm>
            <a:custGeom>
              <a:avLst/>
              <a:gdLst/>
              <a:ahLst/>
              <a:cxnLst/>
              <a:rect l="l" t="t" r="r" b="b"/>
              <a:pathLst>
                <a:path w="3017520" h="777239">
                  <a:moveTo>
                    <a:pt x="0" y="384047"/>
                  </a:moveTo>
                  <a:lnTo>
                    <a:pt x="2992" y="335876"/>
                  </a:lnTo>
                  <a:lnTo>
                    <a:pt x="11730" y="289489"/>
                  </a:lnTo>
                  <a:lnTo>
                    <a:pt x="25852" y="245248"/>
                  </a:lnTo>
                  <a:lnTo>
                    <a:pt x="44999" y="203511"/>
                  </a:lnTo>
                  <a:lnTo>
                    <a:pt x="68812" y="164639"/>
                  </a:lnTo>
                  <a:lnTo>
                    <a:pt x="96929" y="128991"/>
                  </a:lnTo>
                  <a:lnTo>
                    <a:pt x="128991" y="96929"/>
                  </a:lnTo>
                  <a:lnTo>
                    <a:pt x="164639" y="68812"/>
                  </a:lnTo>
                  <a:lnTo>
                    <a:pt x="203511" y="44999"/>
                  </a:lnTo>
                  <a:lnTo>
                    <a:pt x="245248" y="25852"/>
                  </a:lnTo>
                  <a:lnTo>
                    <a:pt x="289489" y="11730"/>
                  </a:lnTo>
                  <a:lnTo>
                    <a:pt x="335876" y="2992"/>
                  </a:lnTo>
                  <a:lnTo>
                    <a:pt x="384047" y="0"/>
                  </a:lnTo>
                  <a:lnTo>
                    <a:pt x="2633472" y="0"/>
                  </a:lnTo>
                  <a:lnTo>
                    <a:pt x="2681643" y="2992"/>
                  </a:lnTo>
                  <a:lnTo>
                    <a:pt x="2728030" y="11730"/>
                  </a:lnTo>
                  <a:lnTo>
                    <a:pt x="2772271" y="25852"/>
                  </a:lnTo>
                  <a:lnTo>
                    <a:pt x="2814008" y="44999"/>
                  </a:lnTo>
                  <a:lnTo>
                    <a:pt x="2852880" y="68812"/>
                  </a:lnTo>
                  <a:lnTo>
                    <a:pt x="2888528" y="96929"/>
                  </a:lnTo>
                  <a:lnTo>
                    <a:pt x="2920590" y="128991"/>
                  </a:lnTo>
                  <a:lnTo>
                    <a:pt x="2948707" y="164639"/>
                  </a:lnTo>
                  <a:lnTo>
                    <a:pt x="2972520" y="203511"/>
                  </a:lnTo>
                  <a:lnTo>
                    <a:pt x="2991667" y="245248"/>
                  </a:lnTo>
                  <a:lnTo>
                    <a:pt x="3005789" y="289489"/>
                  </a:lnTo>
                  <a:lnTo>
                    <a:pt x="3014527" y="335876"/>
                  </a:lnTo>
                  <a:lnTo>
                    <a:pt x="3017519" y="384047"/>
                  </a:lnTo>
                  <a:lnTo>
                    <a:pt x="3017519" y="393191"/>
                  </a:lnTo>
                  <a:lnTo>
                    <a:pt x="3014527" y="441365"/>
                  </a:lnTo>
                  <a:lnTo>
                    <a:pt x="3005789" y="487754"/>
                  </a:lnTo>
                  <a:lnTo>
                    <a:pt x="2991667" y="531997"/>
                  </a:lnTo>
                  <a:lnTo>
                    <a:pt x="2972520" y="573734"/>
                  </a:lnTo>
                  <a:lnTo>
                    <a:pt x="2948707" y="612606"/>
                  </a:lnTo>
                  <a:lnTo>
                    <a:pt x="2920590" y="648253"/>
                  </a:lnTo>
                  <a:lnTo>
                    <a:pt x="2888528" y="680314"/>
                  </a:lnTo>
                  <a:lnTo>
                    <a:pt x="2852880" y="708431"/>
                  </a:lnTo>
                  <a:lnTo>
                    <a:pt x="2814008" y="732242"/>
                  </a:lnTo>
                  <a:lnTo>
                    <a:pt x="2772271" y="751389"/>
                  </a:lnTo>
                  <a:lnTo>
                    <a:pt x="2728030" y="765510"/>
                  </a:lnTo>
                  <a:lnTo>
                    <a:pt x="2681643" y="774247"/>
                  </a:lnTo>
                  <a:lnTo>
                    <a:pt x="2633472" y="777240"/>
                  </a:lnTo>
                  <a:lnTo>
                    <a:pt x="384047" y="777240"/>
                  </a:lnTo>
                  <a:lnTo>
                    <a:pt x="335876" y="774247"/>
                  </a:lnTo>
                  <a:lnTo>
                    <a:pt x="289489" y="765510"/>
                  </a:lnTo>
                  <a:lnTo>
                    <a:pt x="245248" y="751389"/>
                  </a:lnTo>
                  <a:lnTo>
                    <a:pt x="203511" y="732242"/>
                  </a:lnTo>
                  <a:lnTo>
                    <a:pt x="164639" y="708431"/>
                  </a:lnTo>
                  <a:lnTo>
                    <a:pt x="128991" y="680314"/>
                  </a:lnTo>
                  <a:lnTo>
                    <a:pt x="96929" y="648253"/>
                  </a:lnTo>
                  <a:lnTo>
                    <a:pt x="68812" y="612606"/>
                  </a:lnTo>
                  <a:lnTo>
                    <a:pt x="44999" y="573734"/>
                  </a:lnTo>
                  <a:lnTo>
                    <a:pt x="25852" y="531997"/>
                  </a:lnTo>
                  <a:lnTo>
                    <a:pt x="11730" y="487754"/>
                  </a:lnTo>
                  <a:lnTo>
                    <a:pt x="2992" y="441365"/>
                  </a:lnTo>
                  <a:lnTo>
                    <a:pt x="0" y="393191"/>
                  </a:lnTo>
                  <a:lnTo>
                    <a:pt x="0" y="384047"/>
                  </a:lnTo>
                  <a:close/>
                </a:path>
              </a:pathLst>
            </a:custGeom>
            <a:ln w="12192">
              <a:solidFill>
                <a:srgbClr val="DADFE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3895" y="5340095"/>
              <a:ext cx="651967" cy="65196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33143" y="5394959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19" h="502920">
                  <a:moveTo>
                    <a:pt x="251460" y="0"/>
                  </a:moveTo>
                  <a:lnTo>
                    <a:pt x="206243" y="4049"/>
                  </a:lnTo>
                  <a:lnTo>
                    <a:pt x="163693" y="15725"/>
                  </a:lnTo>
                  <a:lnTo>
                    <a:pt x="124516" y="34318"/>
                  </a:lnTo>
                  <a:lnTo>
                    <a:pt x="89422" y="59120"/>
                  </a:lnTo>
                  <a:lnTo>
                    <a:pt x="59120" y="89422"/>
                  </a:lnTo>
                  <a:lnTo>
                    <a:pt x="34318" y="124516"/>
                  </a:lnTo>
                  <a:lnTo>
                    <a:pt x="15725" y="163693"/>
                  </a:lnTo>
                  <a:lnTo>
                    <a:pt x="4049" y="206243"/>
                  </a:lnTo>
                  <a:lnTo>
                    <a:pt x="0" y="251459"/>
                  </a:lnTo>
                  <a:lnTo>
                    <a:pt x="4049" y="296659"/>
                  </a:lnTo>
                  <a:lnTo>
                    <a:pt x="15725" y="339201"/>
                  </a:lnTo>
                  <a:lnTo>
                    <a:pt x="34318" y="378375"/>
                  </a:lnTo>
                  <a:lnTo>
                    <a:pt x="59120" y="413471"/>
                  </a:lnTo>
                  <a:lnTo>
                    <a:pt x="89422" y="443778"/>
                  </a:lnTo>
                  <a:lnTo>
                    <a:pt x="124516" y="468587"/>
                  </a:lnTo>
                  <a:lnTo>
                    <a:pt x="163693" y="487187"/>
                  </a:lnTo>
                  <a:lnTo>
                    <a:pt x="206243" y="498868"/>
                  </a:lnTo>
                  <a:lnTo>
                    <a:pt x="251460" y="502919"/>
                  </a:lnTo>
                  <a:lnTo>
                    <a:pt x="296676" y="498868"/>
                  </a:lnTo>
                  <a:lnTo>
                    <a:pt x="339226" y="487187"/>
                  </a:lnTo>
                  <a:lnTo>
                    <a:pt x="378403" y="468587"/>
                  </a:lnTo>
                  <a:lnTo>
                    <a:pt x="413497" y="443778"/>
                  </a:lnTo>
                  <a:lnTo>
                    <a:pt x="443799" y="413471"/>
                  </a:lnTo>
                  <a:lnTo>
                    <a:pt x="468601" y="378375"/>
                  </a:lnTo>
                  <a:lnTo>
                    <a:pt x="487194" y="339201"/>
                  </a:lnTo>
                  <a:lnTo>
                    <a:pt x="498870" y="296659"/>
                  </a:lnTo>
                  <a:lnTo>
                    <a:pt x="502919" y="251459"/>
                  </a:lnTo>
                  <a:lnTo>
                    <a:pt x="498870" y="206243"/>
                  </a:lnTo>
                  <a:lnTo>
                    <a:pt x="487194" y="163693"/>
                  </a:lnTo>
                  <a:lnTo>
                    <a:pt x="468601" y="124516"/>
                  </a:lnTo>
                  <a:lnTo>
                    <a:pt x="443799" y="89422"/>
                  </a:lnTo>
                  <a:lnTo>
                    <a:pt x="413497" y="59120"/>
                  </a:lnTo>
                  <a:lnTo>
                    <a:pt x="378403" y="34318"/>
                  </a:lnTo>
                  <a:lnTo>
                    <a:pt x="339226" y="15725"/>
                  </a:lnTo>
                  <a:lnTo>
                    <a:pt x="296676" y="4049"/>
                  </a:lnTo>
                  <a:lnTo>
                    <a:pt x="25146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store_layout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8111" y="5519927"/>
              <a:ext cx="249936" cy="252984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228214" y="5528259"/>
            <a:ext cx="121031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0" b="1">
                <a:solidFill>
                  <a:srgbClr val="1A1A2D"/>
                </a:solidFill>
                <a:latin typeface="Calibri"/>
                <a:cs typeface="Calibri"/>
              </a:rPr>
              <a:t>Organized</a:t>
            </a:r>
            <a:r>
              <a:rPr dirty="0" sz="1300" spc="-1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A1A2D"/>
                </a:solidFill>
                <a:latin typeface="Calibri"/>
                <a:cs typeface="Calibri"/>
              </a:rPr>
              <a:t>Layout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565903" y="5251703"/>
            <a:ext cx="3030220" cy="789940"/>
            <a:chOff x="4565903" y="5251703"/>
            <a:chExt cx="3030220" cy="789940"/>
          </a:xfrm>
        </p:grpSpPr>
        <p:sp>
          <p:nvSpPr>
            <p:cNvPr id="22" name="object 22"/>
            <p:cNvSpPr/>
            <p:nvPr/>
          </p:nvSpPr>
          <p:spPr>
            <a:xfrm>
              <a:off x="4571999" y="5257799"/>
              <a:ext cx="3017520" cy="777240"/>
            </a:xfrm>
            <a:custGeom>
              <a:avLst/>
              <a:gdLst/>
              <a:ahLst/>
              <a:cxnLst/>
              <a:rect l="l" t="t" r="r" b="b"/>
              <a:pathLst>
                <a:path w="3017520" h="777239">
                  <a:moveTo>
                    <a:pt x="2633472" y="0"/>
                  </a:moveTo>
                  <a:lnTo>
                    <a:pt x="384048" y="0"/>
                  </a:lnTo>
                  <a:lnTo>
                    <a:pt x="335876" y="2992"/>
                  </a:lnTo>
                  <a:lnTo>
                    <a:pt x="289489" y="11730"/>
                  </a:lnTo>
                  <a:lnTo>
                    <a:pt x="245248" y="25852"/>
                  </a:lnTo>
                  <a:lnTo>
                    <a:pt x="203511" y="44999"/>
                  </a:lnTo>
                  <a:lnTo>
                    <a:pt x="164639" y="68812"/>
                  </a:lnTo>
                  <a:lnTo>
                    <a:pt x="128991" y="96929"/>
                  </a:lnTo>
                  <a:lnTo>
                    <a:pt x="96929" y="128991"/>
                  </a:lnTo>
                  <a:lnTo>
                    <a:pt x="68812" y="164639"/>
                  </a:lnTo>
                  <a:lnTo>
                    <a:pt x="44999" y="203511"/>
                  </a:lnTo>
                  <a:lnTo>
                    <a:pt x="25852" y="245248"/>
                  </a:lnTo>
                  <a:lnTo>
                    <a:pt x="11730" y="289489"/>
                  </a:lnTo>
                  <a:lnTo>
                    <a:pt x="2992" y="335876"/>
                  </a:lnTo>
                  <a:lnTo>
                    <a:pt x="0" y="384047"/>
                  </a:lnTo>
                  <a:lnTo>
                    <a:pt x="0" y="393191"/>
                  </a:lnTo>
                  <a:lnTo>
                    <a:pt x="2992" y="441365"/>
                  </a:lnTo>
                  <a:lnTo>
                    <a:pt x="11730" y="487754"/>
                  </a:lnTo>
                  <a:lnTo>
                    <a:pt x="25852" y="531997"/>
                  </a:lnTo>
                  <a:lnTo>
                    <a:pt x="44999" y="573734"/>
                  </a:lnTo>
                  <a:lnTo>
                    <a:pt x="68812" y="612606"/>
                  </a:lnTo>
                  <a:lnTo>
                    <a:pt x="96929" y="648253"/>
                  </a:lnTo>
                  <a:lnTo>
                    <a:pt x="128991" y="680314"/>
                  </a:lnTo>
                  <a:lnTo>
                    <a:pt x="164639" y="708431"/>
                  </a:lnTo>
                  <a:lnTo>
                    <a:pt x="203511" y="732242"/>
                  </a:lnTo>
                  <a:lnTo>
                    <a:pt x="245248" y="751389"/>
                  </a:lnTo>
                  <a:lnTo>
                    <a:pt x="289489" y="765510"/>
                  </a:lnTo>
                  <a:lnTo>
                    <a:pt x="335876" y="774247"/>
                  </a:lnTo>
                  <a:lnTo>
                    <a:pt x="384048" y="777240"/>
                  </a:lnTo>
                  <a:lnTo>
                    <a:pt x="2633472" y="777240"/>
                  </a:lnTo>
                  <a:lnTo>
                    <a:pt x="2681643" y="774247"/>
                  </a:lnTo>
                  <a:lnTo>
                    <a:pt x="2728030" y="765510"/>
                  </a:lnTo>
                  <a:lnTo>
                    <a:pt x="2772271" y="751389"/>
                  </a:lnTo>
                  <a:lnTo>
                    <a:pt x="2814008" y="732242"/>
                  </a:lnTo>
                  <a:lnTo>
                    <a:pt x="2852880" y="708431"/>
                  </a:lnTo>
                  <a:lnTo>
                    <a:pt x="2888528" y="680314"/>
                  </a:lnTo>
                  <a:lnTo>
                    <a:pt x="2920590" y="648253"/>
                  </a:lnTo>
                  <a:lnTo>
                    <a:pt x="2948707" y="612606"/>
                  </a:lnTo>
                  <a:lnTo>
                    <a:pt x="2972520" y="573734"/>
                  </a:lnTo>
                  <a:lnTo>
                    <a:pt x="2991667" y="531997"/>
                  </a:lnTo>
                  <a:lnTo>
                    <a:pt x="3005789" y="487754"/>
                  </a:lnTo>
                  <a:lnTo>
                    <a:pt x="3014527" y="441365"/>
                  </a:lnTo>
                  <a:lnTo>
                    <a:pt x="3017520" y="393191"/>
                  </a:lnTo>
                  <a:lnTo>
                    <a:pt x="3017520" y="384047"/>
                  </a:lnTo>
                  <a:lnTo>
                    <a:pt x="3014527" y="335876"/>
                  </a:lnTo>
                  <a:lnTo>
                    <a:pt x="3005789" y="289489"/>
                  </a:lnTo>
                  <a:lnTo>
                    <a:pt x="2991667" y="245248"/>
                  </a:lnTo>
                  <a:lnTo>
                    <a:pt x="2972520" y="203511"/>
                  </a:lnTo>
                  <a:lnTo>
                    <a:pt x="2948707" y="164639"/>
                  </a:lnTo>
                  <a:lnTo>
                    <a:pt x="2920590" y="128991"/>
                  </a:lnTo>
                  <a:lnTo>
                    <a:pt x="2888528" y="96929"/>
                  </a:lnTo>
                  <a:lnTo>
                    <a:pt x="2852880" y="68812"/>
                  </a:lnTo>
                  <a:lnTo>
                    <a:pt x="2814008" y="44999"/>
                  </a:lnTo>
                  <a:lnTo>
                    <a:pt x="2772271" y="25852"/>
                  </a:lnTo>
                  <a:lnTo>
                    <a:pt x="2728030" y="11730"/>
                  </a:lnTo>
                  <a:lnTo>
                    <a:pt x="2681643" y="2992"/>
                  </a:lnTo>
                  <a:lnTo>
                    <a:pt x="26334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571999" y="5257799"/>
              <a:ext cx="3017520" cy="777240"/>
            </a:xfrm>
            <a:custGeom>
              <a:avLst/>
              <a:gdLst/>
              <a:ahLst/>
              <a:cxnLst/>
              <a:rect l="l" t="t" r="r" b="b"/>
              <a:pathLst>
                <a:path w="3017520" h="777239">
                  <a:moveTo>
                    <a:pt x="0" y="384047"/>
                  </a:moveTo>
                  <a:lnTo>
                    <a:pt x="2992" y="335876"/>
                  </a:lnTo>
                  <a:lnTo>
                    <a:pt x="11730" y="289489"/>
                  </a:lnTo>
                  <a:lnTo>
                    <a:pt x="25852" y="245248"/>
                  </a:lnTo>
                  <a:lnTo>
                    <a:pt x="44999" y="203511"/>
                  </a:lnTo>
                  <a:lnTo>
                    <a:pt x="68812" y="164639"/>
                  </a:lnTo>
                  <a:lnTo>
                    <a:pt x="96929" y="128991"/>
                  </a:lnTo>
                  <a:lnTo>
                    <a:pt x="128991" y="96929"/>
                  </a:lnTo>
                  <a:lnTo>
                    <a:pt x="164639" y="68812"/>
                  </a:lnTo>
                  <a:lnTo>
                    <a:pt x="203511" y="44999"/>
                  </a:lnTo>
                  <a:lnTo>
                    <a:pt x="245248" y="25852"/>
                  </a:lnTo>
                  <a:lnTo>
                    <a:pt x="289489" y="11730"/>
                  </a:lnTo>
                  <a:lnTo>
                    <a:pt x="335876" y="2992"/>
                  </a:lnTo>
                  <a:lnTo>
                    <a:pt x="384048" y="0"/>
                  </a:lnTo>
                  <a:lnTo>
                    <a:pt x="2633472" y="0"/>
                  </a:lnTo>
                  <a:lnTo>
                    <a:pt x="2681643" y="2992"/>
                  </a:lnTo>
                  <a:lnTo>
                    <a:pt x="2728030" y="11730"/>
                  </a:lnTo>
                  <a:lnTo>
                    <a:pt x="2772271" y="25852"/>
                  </a:lnTo>
                  <a:lnTo>
                    <a:pt x="2814008" y="44999"/>
                  </a:lnTo>
                  <a:lnTo>
                    <a:pt x="2852880" y="68812"/>
                  </a:lnTo>
                  <a:lnTo>
                    <a:pt x="2888528" y="96929"/>
                  </a:lnTo>
                  <a:lnTo>
                    <a:pt x="2920590" y="128991"/>
                  </a:lnTo>
                  <a:lnTo>
                    <a:pt x="2948707" y="164639"/>
                  </a:lnTo>
                  <a:lnTo>
                    <a:pt x="2972520" y="203511"/>
                  </a:lnTo>
                  <a:lnTo>
                    <a:pt x="2991667" y="245248"/>
                  </a:lnTo>
                  <a:lnTo>
                    <a:pt x="3005789" y="289489"/>
                  </a:lnTo>
                  <a:lnTo>
                    <a:pt x="3014527" y="335876"/>
                  </a:lnTo>
                  <a:lnTo>
                    <a:pt x="3017520" y="384047"/>
                  </a:lnTo>
                  <a:lnTo>
                    <a:pt x="3017520" y="393191"/>
                  </a:lnTo>
                  <a:lnTo>
                    <a:pt x="3014527" y="441365"/>
                  </a:lnTo>
                  <a:lnTo>
                    <a:pt x="3005789" y="487754"/>
                  </a:lnTo>
                  <a:lnTo>
                    <a:pt x="2991667" y="531997"/>
                  </a:lnTo>
                  <a:lnTo>
                    <a:pt x="2972520" y="573734"/>
                  </a:lnTo>
                  <a:lnTo>
                    <a:pt x="2948707" y="612606"/>
                  </a:lnTo>
                  <a:lnTo>
                    <a:pt x="2920590" y="648253"/>
                  </a:lnTo>
                  <a:lnTo>
                    <a:pt x="2888528" y="680314"/>
                  </a:lnTo>
                  <a:lnTo>
                    <a:pt x="2852880" y="708431"/>
                  </a:lnTo>
                  <a:lnTo>
                    <a:pt x="2814008" y="732242"/>
                  </a:lnTo>
                  <a:lnTo>
                    <a:pt x="2772271" y="751389"/>
                  </a:lnTo>
                  <a:lnTo>
                    <a:pt x="2728030" y="765510"/>
                  </a:lnTo>
                  <a:lnTo>
                    <a:pt x="2681643" y="774247"/>
                  </a:lnTo>
                  <a:lnTo>
                    <a:pt x="2633472" y="777240"/>
                  </a:lnTo>
                  <a:lnTo>
                    <a:pt x="384048" y="777240"/>
                  </a:lnTo>
                  <a:lnTo>
                    <a:pt x="335876" y="774247"/>
                  </a:lnTo>
                  <a:lnTo>
                    <a:pt x="289489" y="765510"/>
                  </a:lnTo>
                  <a:lnTo>
                    <a:pt x="245248" y="751389"/>
                  </a:lnTo>
                  <a:lnTo>
                    <a:pt x="203511" y="732242"/>
                  </a:lnTo>
                  <a:lnTo>
                    <a:pt x="164639" y="708431"/>
                  </a:lnTo>
                  <a:lnTo>
                    <a:pt x="128991" y="680314"/>
                  </a:lnTo>
                  <a:lnTo>
                    <a:pt x="96929" y="648253"/>
                  </a:lnTo>
                  <a:lnTo>
                    <a:pt x="68812" y="612606"/>
                  </a:lnTo>
                  <a:lnTo>
                    <a:pt x="44999" y="573734"/>
                  </a:lnTo>
                  <a:lnTo>
                    <a:pt x="25852" y="531997"/>
                  </a:lnTo>
                  <a:lnTo>
                    <a:pt x="11730" y="487754"/>
                  </a:lnTo>
                  <a:lnTo>
                    <a:pt x="2992" y="441365"/>
                  </a:lnTo>
                  <a:lnTo>
                    <a:pt x="0" y="393191"/>
                  </a:lnTo>
                  <a:lnTo>
                    <a:pt x="0" y="384047"/>
                  </a:lnTo>
                  <a:close/>
                </a:path>
              </a:pathLst>
            </a:custGeom>
            <a:ln w="12191">
              <a:solidFill>
                <a:srgbClr val="DADFE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5735" y="5340095"/>
              <a:ext cx="651967" cy="65196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824983" y="5394959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20">
                  <a:moveTo>
                    <a:pt x="251460" y="0"/>
                  </a:moveTo>
                  <a:lnTo>
                    <a:pt x="206243" y="4049"/>
                  </a:lnTo>
                  <a:lnTo>
                    <a:pt x="163693" y="15725"/>
                  </a:lnTo>
                  <a:lnTo>
                    <a:pt x="124516" y="34318"/>
                  </a:lnTo>
                  <a:lnTo>
                    <a:pt x="89422" y="59120"/>
                  </a:lnTo>
                  <a:lnTo>
                    <a:pt x="59120" y="89422"/>
                  </a:lnTo>
                  <a:lnTo>
                    <a:pt x="34318" y="124516"/>
                  </a:lnTo>
                  <a:lnTo>
                    <a:pt x="15725" y="163693"/>
                  </a:lnTo>
                  <a:lnTo>
                    <a:pt x="4049" y="206243"/>
                  </a:lnTo>
                  <a:lnTo>
                    <a:pt x="0" y="251459"/>
                  </a:lnTo>
                  <a:lnTo>
                    <a:pt x="4049" y="296659"/>
                  </a:lnTo>
                  <a:lnTo>
                    <a:pt x="15725" y="339201"/>
                  </a:lnTo>
                  <a:lnTo>
                    <a:pt x="34318" y="378375"/>
                  </a:lnTo>
                  <a:lnTo>
                    <a:pt x="59120" y="413471"/>
                  </a:lnTo>
                  <a:lnTo>
                    <a:pt x="89422" y="443778"/>
                  </a:lnTo>
                  <a:lnTo>
                    <a:pt x="124516" y="468587"/>
                  </a:lnTo>
                  <a:lnTo>
                    <a:pt x="163693" y="487187"/>
                  </a:lnTo>
                  <a:lnTo>
                    <a:pt x="206243" y="498868"/>
                  </a:lnTo>
                  <a:lnTo>
                    <a:pt x="251460" y="502919"/>
                  </a:lnTo>
                  <a:lnTo>
                    <a:pt x="296676" y="498868"/>
                  </a:lnTo>
                  <a:lnTo>
                    <a:pt x="339226" y="487187"/>
                  </a:lnTo>
                  <a:lnTo>
                    <a:pt x="378403" y="468587"/>
                  </a:lnTo>
                  <a:lnTo>
                    <a:pt x="413497" y="443778"/>
                  </a:lnTo>
                  <a:lnTo>
                    <a:pt x="443799" y="413471"/>
                  </a:lnTo>
                  <a:lnTo>
                    <a:pt x="468601" y="378375"/>
                  </a:lnTo>
                  <a:lnTo>
                    <a:pt x="487194" y="339201"/>
                  </a:lnTo>
                  <a:lnTo>
                    <a:pt x="498870" y="296659"/>
                  </a:lnTo>
                  <a:lnTo>
                    <a:pt x="502919" y="251459"/>
                  </a:lnTo>
                  <a:lnTo>
                    <a:pt x="498870" y="206243"/>
                  </a:lnTo>
                  <a:lnTo>
                    <a:pt x="487194" y="163693"/>
                  </a:lnTo>
                  <a:lnTo>
                    <a:pt x="468601" y="124516"/>
                  </a:lnTo>
                  <a:lnTo>
                    <a:pt x="443799" y="89422"/>
                  </a:lnTo>
                  <a:lnTo>
                    <a:pt x="413497" y="59120"/>
                  </a:lnTo>
                  <a:lnTo>
                    <a:pt x="378403" y="34318"/>
                  </a:lnTo>
                  <a:lnTo>
                    <a:pt x="339226" y="15725"/>
                  </a:lnTo>
                  <a:lnTo>
                    <a:pt x="296676" y="4049"/>
                  </a:lnTo>
                  <a:lnTo>
                    <a:pt x="25146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pos_tech.pn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49951" y="5519927"/>
              <a:ext cx="249936" cy="25298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520944" y="5528259"/>
            <a:ext cx="92329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b="1">
                <a:solidFill>
                  <a:srgbClr val="1A1A2D"/>
                </a:solidFill>
                <a:latin typeface="Calibri"/>
                <a:cs typeface="Calibri"/>
              </a:rPr>
              <a:t>Digital</a:t>
            </a:r>
            <a:r>
              <a:rPr dirty="0" sz="1300" spc="-5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A1A2D"/>
                </a:solidFill>
                <a:latin typeface="Calibri"/>
                <a:cs typeface="Calibri"/>
              </a:rPr>
              <a:t>Billing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857743" y="5251703"/>
            <a:ext cx="3030220" cy="789940"/>
            <a:chOff x="7857743" y="5251703"/>
            <a:chExt cx="3030220" cy="789940"/>
          </a:xfrm>
        </p:grpSpPr>
        <p:sp>
          <p:nvSpPr>
            <p:cNvPr id="29" name="object 29"/>
            <p:cNvSpPr/>
            <p:nvPr/>
          </p:nvSpPr>
          <p:spPr>
            <a:xfrm>
              <a:off x="7863839" y="5257799"/>
              <a:ext cx="3017520" cy="777240"/>
            </a:xfrm>
            <a:custGeom>
              <a:avLst/>
              <a:gdLst/>
              <a:ahLst/>
              <a:cxnLst/>
              <a:rect l="l" t="t" r="r" b="b"/>
              <a:pathLst>
                <a:path w="3017520" h="777239">
                  <a:moveTo>
                    <a:pt x="2633471" y="0"/>
                  </a:moveTo>
                  <a:lnTo>
                    <a:pt x="384048" y="0"/>
                  </a:lnTo>
                  <a:lnTo>
                    <a:pt x="335876" y="2992"/>
                  </a:lnTo>
                  <a:lnTo>
                    <a:pt x="289489" y="11730"/>
                  </a:lnTo>
                  <a:lnTo>
                    <a:pt x="245248" y="25852"/>
                  </a:lnTo>
                  <a:lnTo>
                    <a:pt x="203511" y="44999"/>
                  </a:lnTo>
                  <a:lnTo>
                    <a:pt x="164639" y="68812"/>
                  </a:lnTo>
                  <a:lnTo>
                    <a:pt x="128991" y="96929"/>
                  </a:lnTo>
                  <a:lnTo>
                    <a:pt x="96929" y="128991"/>
                  </a:lnTo>
                  <a:lnTo>
                    <a:pt x="68812" y="164639"/>
                  </a:lnTo>
                  <a:lnTo>
                    <a:pt x="44999" y="203511"/>
                  </a:lnTo>
                  <a:lnTo>
                    <a:pt x="25852" y="245248"/>
                  </a:lnTo>
                  <a:lnTo>
                    <a:pt x="11730" y="289489"/>
                  </a:lnTo>
                  <a:lnTo>
                    <a:pt x="2992" y="335876"/>
                  </a:lnTo>
                  <a:lnTo>
                    <a:pt x="0" y="384047"/>
                  </a:lnTo>
                  <a:lnTo>
                    <a:pt x="0" y="393191"/>
                  </a:lnTo>
                  <a:lnTo>
                    <a:pt x="2992" y="441365"/>
                  </a:lnTo>
                  <a:lnTo>
                    <a:pt x="11730" y="487754"/>
                  </a:lnTo>
                  <a:lnTo>
                    <a:pt x="25852" y="531997"/>
                  </a:lnTo>
                  <a:lnTo>
                    <a:pt x="44999" y="573734"/>
                  </a:lnTo>
                  <a:lnTo>
                    <a:pt x="68812" y="612606"/>
                  </a:lnTo>
                  <a:lnTo>
                    <a:pt x="96929" y="648253"/>
                  </a:lnTo>
                  <a:lnTo>
                    <a:pt x="128991" y="680314"/>
                  </a:lnTo>
                  <a:lnTo>
                    <a:pt x="164639" y="708431"/>
                  </a:lnTo>
                  <a:lnTo>
                    <a:pt x="203511" y="732242"/>
                  </a:lnTo>
                  <a:lnTo>
                    <a:pt x="245248" y="751389"/>
                  </a:lnTo>
                  <a:lnTo>
                    <a:pt x="289489" y="765510"/>
                  </a:lnTo>
                  <a:lnTo>
                    <a:pt x="335876" y="774247"/>
                  </a:lnTo>
                  <a:lnTo>
                    <a:pt x="384048" y="777240"/>
                  </a:lnTo>
                  <a:lnTo>
                    <a:pt x="2633471" y="777240"/>
                  </a:lnTo>
                  <a:lnTo>
                    <a:pt x="2681643" y="774247"/>
                  </a:lnTo>
                  <a:lnTo>
                    <a:pt x="2728030" y="765510"/>
                  </a:lnTo>
                  <a:lnTo>
                    <a:pt x="2772271" y="751389"/>
                  </a:lnTo>
                  <a:lnTo>
                    <a:pt x="2814008" y="732242"/>
                  </a:lnTo>
                  <a:lnTo>
                    <a:pt x="2852880" y="708431"/>
                  </a:lnTo>
                  <a:lnTo>
                    <a:pt x="2888528" y="680314"/>
                  </a:lnTo>
                  <a:lnTo>
                    <a:pt x="2920590" y="648253"/>
                  </a:lnTo>
                  <a:lnTo>
                    <a:pt x="2948707" y="612606"/>
                  </a:lnTo>
                  <a:lnTo>
                    <a:pt x="2972520" y="573734"/>
                  </a:lnTo>
                  <a:lnTo>
                    <a:pt x="2991667" y="531997"/>
                  </a:lnTo>
                  <a:lnTo>
                    <a:pt x="3005789" y="487754"/>
                  </a:lnTo>
                  <a:lnTo>
                    <a:pt x="3014527" y="441365"/>
                  </a:lnTo>
                  <a:lnTo>
                    <a:pt x="3017519" y="393191"/>
                  </a:lnTo>
                  <a:lnTo>
                    <a:pt x="3017519" y="384047"/>
                  </a:lnTo>
                  <a:lnTo>
                    <a:pt x="3014527" y="335876"/>
                  </a:lnTo>
                  <a:lnTo>
                    <a:pt x="3005789" y="289489"/>
                  </a:lnTo>
                  <a:lnTo>
                    <a:pt x="2991667" y="245248"/>
                  </a:lnTo>
                  <a:lnTo>
                    <a:pt x="2972520" y="203511"/>
                  </a:lnTo>
                  <a:lnTo>
                    <a:pt x="2948707" y="164639"/>
                  </a:lnTo>
                  <a:lnTo>
                    <a:pt x="2920590" y="128991"/>
                  </a:lnTo>
                  <a:lnTo>
                    <a:pt x="2888528" y="96929"/>
                  </a:lnTo>
                  <a:lnTo>
                    <a:pt x="2852880" y="68812"/>
                  </a:lnTo>
                  <a:lnTo>
                    <a:pt x="2814008" y="44999"/>
                  </a:lnTo>
                  <a:lnTo>
                    <a:pt x="2772271" y="25852"/>
                  </a:lnTo>
                  <a:lnTo>
                    <a:pt x="2728030" y="11730"/>
                  </a:lnTo>
                  <a:lnTo>
                    <a:pt x="2681643" y="2992"/>
                  </a:lnTo>
                  <a:lnTo>
                    <a:pt x="26334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7863839" y="5257799"/>
              <a:ext cx="3017520" cy="777240"/>
            </a:xfrm>
            <a:custGeom>
              <a:avLst/>
              <a:gdLst/>
              <a:ahLst/>
              <a:cxnLst/>
              <a:rect l="l" t="t" r="r" b="b"/>
              <a:pathLst>
                <a:path w="3017520" h="777239">
                  <a:moveTo>
                    <a:pt x="0" y="384047"/>
                  </a:moveTo>
                  <a:lnTo>
                    <a:pt x="2992" y="335876"/>
                  </a:lnTo>
                  <a:lnTo>
                    <a:pt x="11730" y="289489"/>
                  </a:lnTo>
                  <a:lnTo>
                    <a:pt x="25852" y="245248"/>
                  </a:lnTo>
                  <a:lnTo>
                    <a:pt x="44999" y="203511"/>
                  </a:lnTo>
                  <a:lnTo>
                    <a:pt x="68812" y="164639"/>
                  </a:lnTo>
                  <a:lnTo>
                    <a:pt x="96929" y="128991"/>
                  </a:lnTo>
                  <a:lnTo>
                    <a:pt x="128991" y="96929"/>
                  </a:lnTo>
                  <a:lnTo>
                    <a:pt x="164639" y="68812"/>
                  </a:lnTo>
                  <a:lnTo>
                    <a:pt x="203511" y="44999"/>
                  </a:lnTo>
                  <a:lnTo>
                    <a:pt x="245248" y="25852"/>
                  </a:lnTo>
                  <a:lnTo>
                    <a:pt x="289489" y="11730"/>
                  </a:lnTo>
                  <a:lnTo>
                    <a:pt x="335876" y="2992"/>
                  </a:lnTo>
                  <a:lnTo>
                    <a:pt x="384048" y="0"/>
                  </a:lnTo>
                  <a:lnTo>
                    <a:pt x="2633471" y="0"/>
                  </a:lnTo>
                  <a:lnTo>
                    <a:pt x="2681643" y="2992"/>
                  </a:lnTo>
                  <a:lnTo>
                    <a:pt x="2728030" y="11730"/>
                  </a:lnTo>
                  <a:lnTo>
                    <a:pt x="2772271" y="25852"/>
                  </a:lnTo>
                  <a:lnTo>
                    <a:pt x="2814008" y="44999"/>
                  </a:lnTo>
                  <a:lnTo>
                    <a:pt x="2852880" y="68812"/>
                  </a:lnTo>
                  <a:lnTo>
                    <a:pt x="2888528" y="96929"/>
                  </a:lnTo>
                  <a:lnTo>
                    <a:pt x="2920590" y="128991"/>
                  </a:lnTo>
                  <a:lnTo>
                    <a:pt x="2948707" y="164639"/>
                  </a:lnTo>
                  <a:lnTo>
                    <a:pt x="2972520" y="203511"/>
                  </a:lnTo>
                  <a:lnTo>
                    <a:pt x="2991667" y="245248"/>
                  </a:lnTo>
                  <a:lnTo>
                    <a:pt x="3005789" y="289489"/>
                  </a:lnTo>
                  <a:lnTo>
                    <a:pt x="3014527" y="335876"/>
                  </a:lnTo>
                  <a:lnTo>
                    <a:pt x="3017519" y="384047"/>
                  </a:lnTo>
                  <a:lnTo>
                    <a:pt x="3017519" y="393191"/>
                  </a:lnTo>
                  <a:lnTo>
                    <a:pt x="3014527" y="441365"/>
                  </a:lnTo>
                  <a:lnTo>
                    <a:pt x="3005789" y="487754"/>
                  </a:lnTo>
                  <a:lnTo>
                    <a:pt x="2991667" y="531997"/>
                  </a:lnTo>
                  <a:lnTo>
                    <a:pt x="2972520" y="573734"/>
                  </a:lnTo>
                  <a:lnTo>
                    <a:pt x="2948707" y="612606"/>
                  </a:lnTo>
                  <a:lnTo>
                    <a:pt x="2920590" y="648253"/>
                  </a:lnTo>
                  <a:lnTo>
                    <a:pt x="2888528" y="680314"/>
                  </a:lnTo>
                  <a:lnTo>
                    <a:pt x="2852880" y="708431"/>
                  </a:lnTo>
                  <a:lnTo>
                    <a:pt x="2814008" y="732242"/>
                  </a:lnTo>
                  <a:lnTo>
                    <a:pt x="2772271" y="751389"/>
                  </a:lnTo>
                  <a:lnTo>
                    <a:pt x="2728030" y="765510"/>
                  </a:lnTo>
                  <a:lnTo>
                    <a:pt x="2681643" y="774247"/>
                  </a:lnTo>
                  <a:lnTo>
                    <a:pt x="2633471" y="777240"/>
                  </a:lnTo>
                  <a:lnTo>
                    <a:pt x="384048" y="777240"/>
                  </a:lnTo>
                  <a:lnTo>
                    <a:pt x="335876" y="774247"/>
                  </a:lnTo>
                  <a:lnTo>
                    <a:pt x="289489" y="765510"/>
                  </a:lnTo>
                  <a:lnTo>
                    <a:pt x="245248" y="751389"/>
                  </a:lnTo>
                  <a:lnTo>
                    <a:pt x="203511" y="732242"/>
                  </a:lnTo>
                  <a:lnTo>
                    <a:pt x="164639" y="708431"/>
                  </a:lnTo>
                  <a:lnTo>
                    <a:pt x="128991" y="680314"/>
                  </a:lnTo>
                  <a:lnTo>
                    <a:pt x="96929" y="648253"/>
                  </a:lnTo>
                  <a:lnTo>
                    <a:pt x="68812" y="612606"/>
                  </a:lnTo>
                  <a:lnTo>
                    <a:pt x="44999" y="573734"/>
                  </a:lnTo>
                  <a:lnTo>
                    <a:pt x="25852" y="531997"/>
                  </a:lnTo>
                  <a:lnTo>
                    <a:pt x="11730" y="487754"/>
                  </a:lnTo>
                  <a:lnTo>
                    <a:pt x="2992" y="441365"/>
                  </a:lnTo>
                  <a:lnTo>
                    <a:pt x="0" y="393191"/>
                  </a:lnTo>
                  <a:lnTo>
                    <a:pt x="0" y="384047"/>
                  </a:lnTo>
                  <a:close/>
                </a:path>
              </a:pathLst>
            </a:custGeom>
            <a:ln w="12192">
              <a:solidFill>
                <a:srgbClr val="DADFE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37575" y="5340095"/>
              <a:ext cx="651967" cy="65196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116823" y="5394959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20">
                  <a:moveTo>
                    <a:pt x="251459" y="0"/>
                  </a:moveTo>
                  <a:lnTo>
                    <a:pt x="206243" y="4049"/>
                  </a:lnTo>
                  <a:lnTo>
                    <a:pt x="163693" y="15725"/>
                  </a:lnTo>
                  <a:lnTo>
                    <a:pt x="124516" y="34318"/>
                  </a:lnTo>
                  <a:lnTo>
                    <a:pt x="89422" y="59120"/>
                  </a:lnTo>
                  <a:lnTo>
                    <a:pt x="59120" y="89422"/>
                  </a:lnTo>
                  <a:lnTo>
                    <a:pt x="34318" y="124516"/>
                  </a:lnTo>
                  <a:lnTo>
                    <a:pt x="15725" y="163693"/>
                  </a:lnTo>
                  <a:lnTo>
                    <a:pt x="4049" y="206243"/>
                  </a:lnTo>
                  <a:lnTo>
                    <a:pt x="0" y="251459"/>
                  </a:lnTo>
                  <a:lnTo>
                    <a:pt x="4049" y="296659"/>
                  </a:lnTo>
                  <a:lnTo>
                    <a:pt x="15725" y="339201"/>
                  </a:lnTo>
                  <a:lnTo>
                    <a:pt x="34318" y="378375"/>
                  </a:lnTo>
                  <a:lnTo>
                    <a:pt x="59120" y="413471"/>
                  </a:lnTo>
                  <a:lnTo>
                    <a:pt x="89422" y="443778"/>
                  </a:lnTo>
                  <a:lnTo>
                    <a:pt x="124516" y="468587"/>
                  </a:lnTo>
                  <a:lnTo>
                    <a:pt x="163693" y="487187"/>
                  </a:lnTo>
                  <a:lnTo>
                    <a:pt x="206243" y="498868"/>
                  </a:lnTo>
                  <a:lnTo>
                    <a:pt x="251459" y="502919"/>
                  </a:lnTo>
                  <a:lnTo>
                    <a:pt x="296676" y="498868"/>
                  </a:lnTo>
                  <a:lnTo>
                    <a:pt x="339226" y="487187"/>
                  </a:lnTo>
                  <a:lnTo>
                    <a:pt x="378403" y="468587"/>
                  </a:lnTo>
                  <a:lnTo>
                    <a:pt x="413497" y="443778"/>
                  </a:lnTo>
                  <a:lnTo>
                    <a:pt x="443799" y="413471"/>
                  </a:lnTo>
                  <a:lnTo>
                    <a:pt x="468601" y="378375"/>
                  </a:lnTo>
                  <a:lnTo>
                    <a:pt x="487194" y="339201"/>
                  </a:lnTo>
                  <a:lnTo>
                    <a:pt x="498870" y="296659"/>
                  </a:lnTo>
                  <a:lnTo>
                    <a:pt x="502920" y="251459"/>
                  </a:lnTo>
                  <a:lnTo>
                    <a:pt x="498870" y="206243"/>
                  </a:lnTo>
                  <a:lnTo>
                    <a:pt x="487194" y="163693"/>
                  </a:lnTo>
                  <a:lnTo>
                    <a:pt x="468601" y="124516"/>
                  </a:lnTo>
                  <a:lnTo>
                    <a:pt x="443799" y="89422"/>
                  </a:lnTo>
                  <a:lnTo>
                    <a:pt x="413497" y="59120"/>
                  </a:lnTo>
                  <a:lnTo>
                    <a:pt x="378403" y="34318"/>
                  </a:lnTo>
                  <a:lnTo>
                    <a:pt x="339226" y="15725"/>
                  </a:lnTo>
                  <a:lnTo>
                    <a:pt x="296676" y="4049"/>
                  </a:lnTo>
                  <a:lnTo>
                    <a:pt x="25145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marketing.png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41791" y="5519927"/>
              <a:ext cx="249935" cy="252984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8813418" y="5528259"/>
            <a:ext cx="170624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b="1">
                <a:solidFill>
                  <a:srgbClr val="1A1A2D"/>
                </a:solidFill>
                <a:latin typeface="Calibri"/>
                <a:cs typeface="Calibri"/>
              </a:rPr>
              <a:t>Bright, </a:t>
            </a:r>
            <a:r>
              <a:rPr dirty="0" sz="1300" spc="-10" b="1">
                <a:solidFill>
                  <a:srgbClr val="1A1A2D"/>
                </a:solidFill>
                <a:latin typeface="Calibri"/>
                <a:cs typeface="Calibri"/>
              </a:rPr>
              <a:t>Branded</a:t>
            </a:r>
            <a:r>
              <a:rPr dirty="0" sz="1300" spc="-4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A1A2D"/>
                </a:solidFill>
                <a:latin typeface="Calibri"/>
                <a:cs typeface="Calibri"/>
              </a:rPr>
              <a:t>Interiors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>
                <a:solidFill>
                  <a:srgbClr val="5B6071"/>
                </a:solidFill>
              </a:rPr>
              <a:t>METRO</a:t>
            </a:r>
            <a:r>
              <a:rPr dirty="0" spc="150">
                <a:solidFill>
                  <a:srgbClr val="5B6071"/>
                </a:solidFill>
              </a:rPr>
              <a:t> </a:t>
            </a:r>
            <a:r>
              <a:rPr dirty="0" spc="80">
                <a:solidFill>
                  <a:srgbClr val="5B6071"/>
                </a:solidFill>
              </a:rPr>
              <a:t>SUPER</a:t>
            </a:r>
            <a:r>
              <a:rPr dirty="0" spc="195">
                <a:solidFill>
                  <a:srgbClr val="5B6071"/>
                </a:solidFill>
              </a:rPr>
              <a:t> </a:t>
            </a:r>
            <a:r>
              <a:rPr dirty="0" spc="75">
                <a:solidFill>
                  <a:srgbClr val="5B6071"/>
                </a:solidFill>
              </a:rPr>
              <a:t>MARKET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1545061" y="6616700"/>
            <a:ext cx="84455" cy="1416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z="900" spc="-50">
                <a:solidFill>
                  <a:srgbClr val="5B6071"/>
                </a:solidFill>
                <a:latin typeface="Calibri"/>
                <a:cs typeface="Calibri"/>
              </a:rPr>
              <a:t>7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Building</a:t>
            </a:r>
            <a:r>
              <a:rPr dirty="0" spc="-100"/>
              <a:t> </a:t>
            </a:r>
            <a:r>
              <a:rPr dirty="0" spc="-65"/>
              <a:t>Your</a:t>
            </a:r>
            <a:r>
              <a:rPr dirty="0" spc="-110"/>
              <a:t> </a:t>
            </a:r>
            <a:r>
              <a:rPr dirty="0" spc="-10"/>
              <a:t>Store,</a:t>
            </a:r>
            <a:r>
              <a:rPr dirty="0" spc="-120"/>
              <a:t> </a:t>
            </a:r>
            <a:r>
              <a:rPr dirty="0" spc="-10"/>
              <a:t>Together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684" y="1187322"/>
            <a:ext cx="6515734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5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turnkey</a:t>
            </a:r>
            <a:r>
              <a:rPr dirty="0" sz="15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system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so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you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can</a:t>
            </a:r>
            <a:r>
              <a:rPr dirty="0" sz="15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focus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on</a:t>
            </a:r>
            <a:r>
              <a:rPr dirty="0" sz="15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running</a:t>
            </a:r>
            <a:r>
              <a:rPr dirty="0" sz="15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the</a:t>
            </a:r>
            <a:r>
              <a:rPr dirty="0" sz="15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store,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not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building</a:t>
            </a:r>
            <a:r>
              <a:rPr dirty="0" sz="15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it</a:t>
            </a:r>
            <a:r>
              <a:rPr dirty="0" sz="15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5B6071"/>
                </a:solidFill>
                <a:latin typeface="Calibri"/>
                <a:cs typeface="Calibri"/>
              </a:rPr>
              <a:t>from</a:t>
            </a:r>
            <a:r>
              <a:rPr dirty="0" sz="15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5B6071"/>
                </a:solidFill>
                <a:latin typeface="Calibri"/>
                <a:cs typeface="Calibri"/>
              </a:rPr>
              <a:t>scratch.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12677" y="1954407"/>
            <a:ext cx="889000" cy="889000"/>
            <a:chOff x="512677" y="1954407"/>
            <a:chExt cx="889000" cy="889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677" y="1954407"/>
              <a:ext cx="888382" cy="88838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3024" y="1990343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40" h="777239">
                  <a:moveTo>
                    <a:pt x="388620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19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20" y="777239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40" y="388619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2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store_layout.pn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48" y="2182367"/>
              <a:ext cx="390144" cy="39014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87753" y="2010232"/>
            <a:ext cx="1773555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Store</a:t>
            </a:r>
            <a:r>
              <a:rPr dirty="0" sz="1500" spc="-1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Design</a:t>
            </a:r>
            <a:r>
              <a:rPr dirty="0" sz="1500" spc="-6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&amp;</a:t>
            </a:r>
            <a:r>
              <a:rPr dirty="0" sz="1500" spc="-3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Layout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87753" y="2456274"/>
            <a:ext cx="4061460" cy="434975"/>
          </a:xfrm>
          <a:prstGeom prst="rect">
            <a:avLst/>
          </a:prstGeom>
        </p:spPr>
        <p:txBody>
          <a:bodyPr wrap="square" lIns="0" tIns="342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Space-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optimized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planning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for</a:t>
            </a:r>
            <a:r>
              <a:rPr dirty="0" sz="12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maximum</a:t>
            </a:r>
            <a:r>
              <a:rPr dirty="0" sz="1200" spc="-5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product</a:t>
            </a:r>
            <a:r>
              <a:rPr dirty="0" sz="12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density</a:t>
            </a:r>
            <a:r>
              <a:rPr dirty="0" sz="12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2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easy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customer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flow.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12677" y="3188847"/>
            <a:ext cx="889000" cy="889000"/>
            <a:chOff x="512677" y="3188847"/>
            <a:chExt cx="889000" cy="88900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677" y="3188847"/>
              <a:ext cx="888382" cy="88838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73024" y="3224784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40" h="777239">
                  <a:moveTo>
                    <a:pt x="388620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19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20" y="777239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40" y="388619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2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pos_tech.pn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5048" y="3416808"/>
              <a:ext cx="390144" cy="39014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587753" y="3245307"/>
            <a:ext cx="1892935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Billing</a:t>
            </a:r>
            <a:r>
              <a:rPr dirty="0" sz="1500" spc="-3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&amp;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Inventory</a:t>
            </a:r>
            <a:r>
              <a:rPr dirty="0" sz="1500" spc="-3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20" b="1">
                <a:solidFill>
                  <a:srgbClr val="1A1A2D"/>
                </a:solidFill>
                <a:latin typeface="Calibri"/>
                <a:cs typeface="Calibri"/>
              </a:rPr>
              <a:t>Tech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87753" y="3814953"/>
            <a:ext cx="40297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Digital</a:t>
            </a:r>
            <a:r>
              <a:rPr dirty="0" sz="12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POS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system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for</a:t>
            </a:r>
            <a:r>
              <a:rPr dirty="0" sz="12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fast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checkout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2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real-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time</a:t>
            </a:r>
            <a:r>
              <a:rPr dirty="0" sz="12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stock</a:t>
            </a:r>
            <a:r>
              <a:rPr dirty="0" sz="12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tracking.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12677" y="4423286"/>
            <a:ext cx="889000" cy="889000"/>
            <a:chOff x="512677" y="4423286"/>
            <a:chExt cx="889000" cy="88900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677" y="4423286"/>
              <a:ext cx="888382" cy="88838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73024" y="4459223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40" h="777239">
                  <a:moveTo>
                    <a:pt x="388620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19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20" y="777239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40" y="388619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20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supply.pn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5048" y="4651247"/>
              <a:ext cx="390144" cy="390144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587753" y="4480686"/>
            <a:ext cx="4039235" cy="77787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Supply</a:t>
            </a:r>
            <a:r>
              <a:rPr dirty="0" sz="1500" spc="-4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Chain</a:t>
            </a:r>
            <a:r>
              <a:rPr dirty="0" sz="1500" spc="-35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Access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Onboarding to</a:t>
            </a:r>
            <a:r>
              <a:rPr dirty="0" sz="1200" spc="-5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</a:t>
            </a:r>
            <a:r>
              <a:rPr dirty="0" sz="12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reliable</a:t>
            </a:r>
            <a:r>
              <a:rPr dirty="0" sz="1200" spc="-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network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of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FMCG</a:t>
            </a:r>
            <a:r>
              <a:rPr dirty="0" sz="1200" spc="-6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2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grocery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suppliers.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364837" y="1954407"/>
            <a:ext cx="889000" cy="889000"/>
            <a:chOff x="6364837" y="1954407"/>
            <a:chExt cx="889000" cy="889000"/>
          </a:xfrm>
        </p:grpSpPr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4837" y="1954407"/>
              <a:ext cx="888382" cy="88838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425184" y="1990343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40" h="777239">
                  <a:moveTo>
                    <a:pt x="388619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19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19" y="777239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39" y="388619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1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marketing.pn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17208" y="2182367"/>
              <a:ext cx="390144" cy="390143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441438" y="2010232"/>
            <a:ext cx="132588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Brand</a:t>
            </a:r>
            <a:r>
              <a:rPr dirty="0" sz="1500" spc="-6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&amp;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Signage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41438" y="2456274"/>
            <a:ext cx="4289425" cy="434975"/>
          </a:xfrm>
          <a:prstGeom prst="rect">
            <a:avLst/>
          </a:prstGeom>
        </p:spPr>
        <p:txBody>
          <a:bodyPr wrap="square" lIns="0" tIns="342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Consistent</a:t>
            </a:r>
            <a:r>
              <a:rPr dirty="0" sz="12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Metro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Super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 Market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identity</a:t>
            </a:r>
            <a:r>
              <a:rPr dirty="0" sz="12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—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signage,</a:t>
            </a:r>
            <a:r>
              <a:rPr dirty="0" sz="1200" spc="-3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visuals,</a:t>
            </a:r>
            <a:r>
              <a:rPr dirty="0" sz="1200" spc="-1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and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store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branding.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364837" y="3188847"/>
            <a:ext cx="889000" cy="889000"/>
            <a:chOff x="6364837" y="3188847"/>
            <a:chExt cx="889000" cy="889000"/>
          </a:xfrm>
        </p:grpSpPr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4837" y="3188847"/>
              <a:ext cx="888382" cy="88838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425184" y="3224784"/>
              <a:ext cx="777240" cy="777240"/>
            </a:xfrm>
            <a:custGeom>
              <a:avLst/>
              <a:gdLst/>
              <a:ahLst/>
              <a:cxnLst/>
              <a:rect l="l" t="t" r="r" b="b"/>
              <a:pathLst>
                <a:path w="777240" h="777239">
                  <a:moveTo>
                    <a:pt x="388619" y="0"/>
                  </a:move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19"/>
                  </a:lnTo>
                  <a:lnTo>
                    <a:pt x="3027" y="437367"/>
                  </a:lnTo>
                  <a:lnTo>
                    <a:pt x="11868" y="484308"/>
                  </a:lnTo>
                  <a:lnTo>
                    <a:pt x="26158" y="529078"/>
                  </a:lnTo>
                  <a:lnTo>
                    <a:pt x="45532" y="571312"/>
                  </a:lnTo>
                  <a:lnTo>
                    <a:pt x="69627" y="610647"/>
                  </a:lnTo>
                  <a:lnTo>
                    <a:pt x="98078" y="646718"/>
                  </a:lnTo>
                  <a:lnTo>
                    <a:pt x="130521" y="679161"/>
                  </a:lnTo>
                  <a:lnTo>
                    <a:pt x="166592" y="707612"/>
                  </a:lnTo>
                  <a:lnTo>
                    <a:pt x="205927" y="731707"/>
                  </a:lnTo>
                  <a:lnTo>
                    <a:pt x="248161" y="751081"/>
                  </a:lnTo>
                  <a:lnTo>
                    <a:pt x="292931" y="765371"/>
                  </a:lnTo>
                  <a:lnTo>
                    <a:pt x="339872" y="774212"/>
                  </a:lnTo>
                  <a:lnTo>
                    <a:pt x="388619" y="777239"/>
                  </a:lnTo>
                  <a:lnTo>
                    <a:pt x="437367" y="774212"/>
                  </a:lnTo>
                  <a:lnTo>
                    <a:pt x="484308" y="765371"/>
                  </a:lnTo>
                  <a:lnTo>
                    <a:pt x="529078" y="751081"/>
                  </a:lnTo>
                  <a:lnTo>
                    <a:pt x="571312" y="731707"/>
                  </a:lnTo>
                  <a:lnTo>
                    <a:pt x="610647" y="707612"/>
                  </a:lnTo>
                  <a:lnTo>
                    <a:pt x="646718" y="679161"/>
                  </a:lnTo>
                  <a:lnTo>
                    <a:pt x="679161" y="646718"/>
                  </a:lnTo>
                  <a:lnTo>
                    <a:pt x="707612" y="610647"/>
                  </a:lnTo>
                  <a:lnTo>
                    <a:pt x="731707" y="571312"/>
                  </a:lnTo>
                  <a:lnTo>
                    <a:pt x="751081" y="529078"/>
                  </a:lnTo>
                  <a:lnTo>
                    <a:pt x="765371" y="484308"/>
                  </a:lnTo>
                  <a:lnTo>
                    <a:pt x="774212" y="437367"/>
                  </a:lnTo>
                  <a:lnTo>
                    <a:pt x="777239" y="388619"/>
                  </a:lnTo>
                  <a:lnTo>
                    <a:pt x="774212" y="339872"/>
                  </a:lnTo>
                  <a:lnTo>
                    <a:pt x="765371" y="292931"/>
                  </a:lnTo>
                  <a:lnTo>
                    <a:pt x="751081" y="248161"/>
                  </a:lnTo>
                  <a:lnTo>
                    <a:pt x="731707" y="205927"/>
                  </a:lnTo>
                  <a:lnTo>
                    <a:pt x="707612" y="166592"/>
                  </a:lnTo>
                  <a:lnTo>
                    <a:pt x="679161" y="130521"/>
                  </a:lnTo>
                  <a:lnTo>
                    <a:pt x="646718" y="98078"/>
                  </a:lnTo>
                  <a:lnTo>
                    <a:pt x="610647" y="69627"/>
                  </a:lnTo>
                  <a:lnTo>
                    <a:pt x="571312" y="45532"/>
                  </a:lnTo>
                  <a:lnTo>
                    <a:pt x="529078" y="26158"/>
                  </a:lnTo>
                  <a:lnTo>
                    <a:pt x="484308" y="11868"/>
                  </a:lnTo>
                  <a:lnTo>
                    <a:pt x="437367" y="3027"/>
                  </a:lnTo>
                  <a:lnTo>
                    <a:pt x="388619" y="0"/>
                  </a:lnTo>
                  <a:close/>
                </a:path>
              </a:pathLst>
            </a:custGeom>
            <a:solidFill>
              <a:srgbClr val="0E2A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community.png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17208" y="3416808"/>
              <a:ext cx="390144" cy="390144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7441438" y="3245307"/>
            <a:ext cx="200152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1A1A2D"/>
                </a:solidFill>
                <a:latin typeface="Calibri"/>
                <a:cs typeface="Calibri"/>
              </a:rPr>
              <a:t>Ongoing</a:t>
            </a:r>
            <a:r>
              <a:rPr dirty="0" sz="1500" spc="-3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Partner</a:t>
            </a:r>
            <a:r>
              <a:rPr dirty="0" sz="1500" spc="-40" b="1">
                <a:solidFill>
                  <a:srgbClr val="1A1A2D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A1A2D"/>
                </a:solidFill>
                <a:latin typeface="Calibri"/>
                <a:cs typeface="Calibri"/>
              </a:rPr>
              <a:t>Support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5719" rIns="0" bIns="0" rtlCol="0" vert="horz">
            <a:spAutoFit/>
          </a:bodyPr>
          <a:lstStyle/>
          <a:p>
            <a:pPr marL="12700">
              <a:lnSpc>
                <a:spcPts val="965"/>
              </a:lnSpc>
            </a:pPr>
            <a:r>
              <a:rPr dirty="0" spc="80"/>
              <a:t>METRO</a:t>
            </a:r>
            <a:r>
              <a:rPr dirty="0" spc="150"/>
              <a:t> </a:t>
            </a:r>
            <a:r>
              <a:rPr dirty="0" spc="80"/>
              <a:t>SUPER</a:t>
            </a:r>
            <a:r>
              <a:rPr dirty="0" spc="195"/>
              <a:t> </a:t>
            </a:r>
            <a:r>
              <a:rPr dirty="0" spc="75"/>
              <a:t>MARKET</a:t>
            </a:r>
          </a:p>
        </p:txBody>
      </p:sp>
      <p:sp>
        <p:nvSpPr>
          <p:cNvPr id="34" name="object 3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11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32" name="object 32"/>
          <p:cNvSpPr txBox="1"/>
          <p:nvPr/>
        </p:nvSpPr>
        <p:spPr>
          <a:xfrm>
            <a:off x="7441438" y="3814953"/>
            <a:ext cx="34480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Continued</a:t>
            </a:r>
            <a:r>
              <a:rPr dirty="0" sz="1200" spc="-4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guidance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as</a:t>
            </a:r>
            <a:r>
              <a:rPr dirty="0" sz="1200" spc="-3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you</a:t>
            </a:r>
            <a:r>
              <a:rPr dirty="0" sz="1200" spc="-2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launch and</a:t>
            </a:r>
            <a:r>
              <a:rPr dirty="0" sz="1200" spc="-4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grow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B6071"/>
                </a:solidFill>
                <a:latin typeface="Calibri"/>
                <a:cs typeface="Calibri"/>
              </a:rPr>
              <a:t>your</a:t>
            </a:r>
            <a:r>
              <a:rPr dirty="0" sz="1200" spc="-25">
                <a:solidFill>
                  <a:srgbClr val="5B6071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B6071"/>
                </a:solidFill>
                <a:latin typeface="Calibri"/>
                <a:cs typeface="Calibri"/>
              </a:rPr>
              <a:t>store.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2026-08-27T11:27:29Z</dcterms:created>
  <dcterms:modified xsi:type="dcterms:W3CDTF">2026-08-27T11:27:29Z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2026-07-23T00:00:00Z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2026-08-27T00:00:00Z</vt:filetime>
  </property>
  <property fmtid="{D5CDD505-2E9C-101B-9397-08002B2CF9AE}" pid="6" name="Producer">
    <vt:lpwstr>www.ilovepdf.com</vt:lpwstr>
  </property>
</Properties>
</file>